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69" r:id="rId10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F2FF"/>
    <a:srgbClr val="41954B"/>
    <a:srgbClr val="49A954"/>
    <a:srgbClr val="BAE377"/>
    <a:srgbClr val="97D533"/>
    <a:srgbClr val="F99A0F"/>
    <a:srgbClr val="6DD335"/>
    <a:srgbClr val="5BB628"/>
    <a:srgbClr val="52CD21"/>
    <a:srgbClr val="4F9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31209-C76A-448E-A5C1-38C0EA3EFB09}" type="datetimeFigureOut">
              <a:rPr lang="cs-CZ" smtClean="0"/>
              <a:pPr/>
              <a:t>2.10.2015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17A6A-1962-42E1-81F6-38814FF15B8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658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03B51-7B08-4C45-84DC-091F8CCA0523}" type="datetimeFigureOut">
              <a:rPr lang="cs-CZ" smtClean="0"/>
              <a:pPr/>
              <a:t>2.10.2015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4C9F5-280E-4A72-8F92-8D3DB74387B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78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4494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7818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75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0797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9638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3038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4C9F5-280E-4A72-8F92-8D3DB74387B2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0913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www.median.cz/" TargetMode="External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/>
          <p:cNvSpPr/>
          <p:nvPr userDrawn="1"/>
        </p:nvSpPr>
        <p:spPr>
          <a:xfrm>
            <a:off x="0" y="1844824"/>
            <a:ext cx="9144000" cy="3240360"/>
          </a:xfrm>
          <a:prstGeom prst="rect">
            <a:avLst/>
          </a:prstGeom>
          <a:solidFill>
            <a:srgbClr val="E3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Obrázek 16" descr="median_abstract_motiv_C_pruhledne.png"/>
          <p:cNvPicPr>
            <a:picLocks noChangeAspect="1"/>
          </p:cNvPicPr>
          <p:nvPr userDrawn="1"/>
        </p:nvPicPr>
        <p:blipFill>
          <a:blip r:embed="rId2" cstate="print"/>
          <a:srcRect l="18400"/>
          <a:stretch>
            <a:fillRect/>
          </a:stretch>
        </p:blipFill>
        <p:spPr>
          <a:xfrm>
            <a:off x="0" y="1412776"/>
            <a:ext cx="5902345" cy="4468306"/>
          </a:xfrm>
          <a:prstGeom prst="rect">
            <a:avLst/>
          </a:prstGeom>
        </p:spPr>
      </p:pic>
      <p:pic>
        <p:nvPicPr>
          <p:cNvPr id="7" name="Obrázek 6" descr="median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95536" y="352908"/>
            <a:ext cx="1296144" cy="1059868"/>
          </a:xfrm>
          <a:prstGeom prst="rect">
            <a:avLst/>
          </a:prstGeom>
        </p:spPr>
      </p:pic>
      <p:sp>
        <p:nvSpPr>
          <p:cNvPr id="13" name="Zástupný symbol pro text 14"/>
          <p:cNvSpPr txBox="1">
            <a:spLocks/>
          </p:cNvSpPr>
          <p:nvPr userDrawn="1"/>
        </p:nvSpPr>
        <p:spPr>
          <a:xfrm>
            <a:off x="179512" y="5733256"/>
            <a:ext cx="3672408" cy="936104"/>
          </a:xfrm>
          <a:prstGeom prst="rect">
            <a:avLst/>
          </a:prstGeom>
        </p:spPr>
        <p:txBody>
          <a:bodyPr/>
          <a:lstStyle>
            <a:lvl1pPr>
              <a:buNone/>
              <a:defRPr lang="cs-CZ" sz="800" cap="all"/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VÝZKUM TRHU, MÉDIÍ A VEŘEJNÉHO MÍNĚNÍ, VÝVOJ SOFTWARE</a:t>
            </a:r>
            <a:endParaRPr kumimoji="0" lang="cs-CZ" sz="1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Národních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hrdinů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 73, 190 12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Praha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 9 </a:t>
            </a:r>
            <a:endParaRPr kumimoji="0" lang="cs-CZ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tel.: 225 301 1</a:t>
            </a:r>
            <a:r>
              <a:rPr kumimoji="0" lang="cs-CZ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11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, fax: 225 301 101</a:t>
            </a:r>
            <a:endParaRPr kumimoji="0" lang="cs-CZ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</a:rPr>
              <a:t>e-mail: median@median.cz</a:t>
            </a:r>
            <a:endParaRPr kumimoji="0" lang="cs-CZ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Times New Roman"/>
                <a:cs typeface="Times New Roman"/>
                <a:hlinkClick r:id="rId4"/>
              </a:rPr>
              <a:t>www.median.cz</a:t>
            </a:r>
            <a:endParaRPr kumimoji="0" lang="cs-CZ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cs-CZ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Times New Roman"/>
              <a:cs typeface="Times New Roman"/>
            </a:endParaRPr>
          </a:p>
        </p:txBody>
      </p:sp>
      <p:sp>
        <p:nvSpPr>
          <p:cNvPr id="15" name="Nadpis 1"/>
          <p:cNvSpPr>
            <a:spLocks noGrp="1"/>
          </p:cNvSpPr>
          <p:nvPr>
            <p:ph type="ctrTitle" hasCustomPrompt="1"/>
          </p:nvPr>
        </p:nvSpPr>
        <p:spPr>
          <a:xfrm>
            <a:off x="4427984" y="2924944"/>
            <a:ext cx="4716016" cy="932684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8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4427984" y="3933056"/>
            <a:ext cx="4716016" cy="4246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Datum</a:t>
            </a:r>
            <a:endParaRPr lang="cs-CZ" dirty="0"/>
          </a:p>
        </p:txBody>
      </p:sp>
      <p:sp>
        <p:nvSpPr>
          <p:cNvPr id="25" name="AutoShape 2"/>
          <p:cNvSpPr>
            <a:spLocks noChangeArrowheads="1"/>
          </p:cNvSpPr>
          <p:nvPr userDrawn="1"/>
        </p:nvSpPr>
        <p:spPr bwMode="auto">
          <a:xfrm rot="5400000">
            <a:off x="5839370" y="937494"/>
            <a:ext cx="1353691" cy="864096"/>
          </a:xfrm>
          <a:prstGeom prst="homePlate">
            <a:avLst>
              <a:gd name="adj" fmla="val 26502"/>
            </a:avLst>
          </a:prstGeom>
          <a:solidFill>
            <a:srgbClr val="BADCF7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7" name="AutoShape 2"/>
          <p:cNvSpPr>
            <a:spLocks noChangeArrowheads="1"/>
          </p:cNvSpPr>
          <p:nvPr userDrawn="1"/>
        </p:nvSpPr>
        <p:spPr bwMode="auto">
          <a:xfrm rot="5400000">
            <a:off x="4111178" y="937494"/>
            <a:ext cx="1353691" cy="864096"/>
          </a:xfrm>
          <a:prstGeom prst="homePlate">
            <a:avLst>
              <a:gd name="adj" fmla="val 26502"/>
            </a:avLst>
          </a:prstGeom>
          <a:solidFill>
            <a:srgbClr val="BADCF7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8" name="AutoShape 2"/>
          <p:cNvSpPr>
            <a:spLocks noChangeArrowheads="1"/>
          </p:cNvSpPr>
          <p:nvPr userDrawn="1"/>
        </p:nvSpPr>
        <p:spPr bwMode="auto">
          <a:xfrm rot="5400000">
            <a:off x="4975274" y="937494"/>
            <a:ext cx="1353691" cy="864096"/>
          </a:xfrm>
          <a:prstGeom prst="homePlate">
            <a:avLst>
              <a:gd name="adj" fmla="val 26502"/>
            </a:avLst>
          </a:prstGeom>
          <a:solidFill>
            <a:srgbClr val="BADCF7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9" name="AutoShape 2"/>
          <p:cNvSpPr>
            <a:spLocks noChangeArrowheads="1"/>
          </p:cNvSpPr>
          <p:nvPr userDrawn="1"/>
        </p:nvSpPr>
        <p:spPr bwMode="auto">
          <a:xfrm rot="5400000">
            <a:off x="6703466" y="951954"/>
            <a:ext cx="1353691" cy="864096"/>
          </a:xfrm>
          <a:prstGeom prst="homePlate">
            <a:avLst>
              <a:gd name="adj" fmla="val 26502"/>
            </a:avLst>
          </a:prstGeom>
          <a:solidFill>
            <a:srgbClr val="BADCF7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0" name="AutoShape 2"/>
          <p:cNvSpPr>
            <a:spLocks noChangeArrowheads="1"/>
          </p:cNvSpPr>
          <p:nvPr userDrawn="1"/>
        </p:nvSpPr>
        <p:spPr bwMode="auto">
          <a:xfrm rot="5400000">
            <a:off x="7567563" y="937494"/>
            <a:ext cx="1353691" cy="864096"/>
          </a:xfrm>
          <a:prstGeom prst="homePlate">
            <a:avLst>
              <a:gd name="adj" fmla="val 26502"/>
            </a:avLst>
          </a:prstGeom>
          <a:solidFill>
            <a:srgbClr val="BADCF7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8" name="Obrázek 7" descr="ikonky_softwar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178078" y="785837"/>
            <a:ext cx="676275" cy="842962"/>
          </a:xfrm>
          <a:prstGeom prst="rect">
            <a:avLst/>
          </a:prstGeom>
        </p:spPr>
      </p:pic>
      <p:pic>
        <p:nvPicPr>
          <p:cNvPr id="9" name="Obrázek 8" descr="ikonky_vyvoj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906270" y="784792"/>
            <a:ext cx="676274" cy="842962"/>
          </a:xfrm>
          <a:prstGeom prst="rect">
            <a:avLst/>
          </a:prstGeom>
        </p:spPr>
      </p:pic>
      <p:pic>
        <p:nvPicPr>
          <p:cNvPr id="10" name="Obrázek 9" descr="ikonky_mml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313982" y="785837"/>
            <a:ext cx="676275" cy="842963"/>
          </a:xfrm>
          <a:prstGeom prst="rect">
            <a:avLst/>
          </a:prstGeom>
        </p:spPr>
      </p:pic>
      <p:pic>
        <p:nvPicPr>
          <p:cNvPr id="11" name="Obrázek 10" descr="ikonky_medialni_vyzkumy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449886" y="785837"/>
            <a:ext cx="676275" cy="842963"/>
          </a:xfrm>
          <a:prstGeom prst="rect">
            <a:avLst/>
          </a:prstGeom>
        </p:spPr>
      </p:pic>
      <p:pic>
        <p:nvPicPr>
          <p:cNvPr id="12" name="Obrázek 11" descr="ikonky_adhoc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042174" y="785837"/>
            <a:ext cx="676275" cy="8429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2050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628800"/>
            <a:ext cx="2057400" cy="4497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28800"/>
            <a:ext cx="6019800" cy="4497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844824"/>
            <a:ext cx="8229600" cy="1143000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cs-CZ" dirty="0" smtClean="0"/>
              <a:t>Klepnutím vložíte text</a:t>
            </a:r>
            <a:endParaRPr lang="cs-CZ" dirty="0"/>
          </a:p>
        </p:txBody>
      </p:sp>
      <p:pic>
        <p:nvPicPr>
          <p:cNvPr id="3" name="Obrázek 2" descr="median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23928" y="352908"/>
            <a:ext cx="1296144" cy="1059868"/>
          </a:xfrm>
          <a:prstGeom prst="rect">
            <a:avLst/>
          </a:prstGeom>
        </p:spPr>
      </p:pic>
      <p:pic>
        <p:nvPicPr>
          <p:cNvPr id="4" name="Obrázek 3" descr="median_abstract_motiv_C_pruhledn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621985" y="2530737"/>
            <a:ext cx="7236295" cy="44701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azdny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46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pic>
        <p:nvPicPr>
          <p:cNvPr id="4" name="Obrázek 3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41" y="6287725"/>
            <a:ext cx="2337435" cy="38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1844824"/>
            <a:ext cx="9144000" cy="3240360"/>
          </a:xfrm>
          <a:prstGeom prst="rect">
            <a:avLst/>
          </a:prstGeom>
          <a:solidFill>
            <a:srgbClr val="E3F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722313" y="5163269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0" cap="all"/>
            </a:lvl1pPr>
          </a:lstStyle>
          <a:p>
            <a:r>
              <a:rPr lang="cs-CZ" dirty="0" smtClean="0"/>
              <a:t>Klepnutím vložíte text</a:t>
            </a:r>
            <a:endParaRPr lang="cs-CZ" dirty="0"/>
          </a:p>
        </p:txBody>
      </p:sp>
      <p:pic>
        <p:nvPicPr>
          <p:cNvPr id="7" name="Obrázek 6" descr="median_abstract_motiv_C_pruhledn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7624" y="975061"/>
            <a:ext cx="7236295" cy="4470163"/>
          </a:xfrm>
          <a:prstGeom prst="rect">
            <a:avLst/>
          </a:prstGeom>
        </p:spPr>
      </p:pic>
      <p:pic>
        <p:nvPicPr>
          <p:cNvPr id="8" name="Obrázek 7" descr="median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95536" y="352908"/>
            <a:ext cx="1296144" cy="10598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1827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73526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71827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373526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628800"/>
            <a:ext cx="5111750" cy="44973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median_abstract_motiv_C_pruhledne.png"/>
          <p:cNvPicPr>
            <a:picLocks noChangeAspect="1"/>
          </p:cNvPicPr>
          <p:nvPr userDrawn="1"/>
        </p:nvPicPr>
        <p:blipFill>
          <a:blip r:embed="rId15" cstate="print">
            <a:lum contrast="6000"/>
          </a:blip>
          <a:srcRect r="34829" b="37828"/>
          <a:stretch>
            <a:fillRect/>
          </a:stretch>
        </p:blipFill>
        <p:spPr>
          <a:xfrm>
            <a:off x="4428000" y="4078800"/>
            <a:ext cx="4716000" cy="2779200"/>
          </a:xfrm>
          <a:prstGeom prst="rect">
            <a:avLst/>
          </a:prstGeom>
        </p:spPr>
      </p:pic>
      <p:sp>
        <p:nvSpPr>
          <p:cNvPr id="12" name="Obdélník 11"/>
          <p:cNvSpPr/>
          <p:nvPr userDrawn="1"/>
        </p:nvSpPr>
        <p:spPr>
          <a:xfrm>
            <a:off x="0" y="0"/>
            <a:ext cx="9144000" cy="1267200"/>
          </a:xfrm>
          <a:prstGeom prst="rect">
            <a:avLst/>
          </a:prstGeom>
          <a:gradFill>
            <a:gsLst>
              <a:gs pos="0">
                <a:schemeClr val="bg1"/>
              </a:gs>
              <a:gs pos="73000">
                <a:srgbClr val="E8F2F9"/>
              </a:gs>
              <a:gs pos="100000">
                <a:srgbClr val="D7E7F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pic>
        <p:nvPicPr>
          <p:cNvPr id="10" name="Obrázek 9" descr="median_logo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282216" y="6215082"/>
            <a:ext cx="576064" cy="471052"/>
          </a:xfrm>
          <a:prstGeom prst="rect">
            <a:avLst/>
          </a:prstGeom>
        </p:spPr>
      </p:pic>
      <p:pic>
        <p:nvPicPr>
          <p:cNvPr id="11" name="Obrázek 10" descr="sample_logo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324000" y="6265868"/>
            <a:ext cx="864096" cy="369481"/>
          </a:xfrm>
          <a:prstGeom prst="rect">
            <a:avLst/>
          </a:prstGeom>
        </p:spPr>
      </p:pic>
      <p:cxnSp>
        <p:nvCxnSpPr>
          <p:cNvPr id="13" name="Přímá spojovací čára 12"/>
          <p:cNvCxnSpPr/>
          <p:nvPr userDrawn="1"/>
        </p:nvCxnSpPr>
        <p:spPr>
          <a:xfrm>
            <a:off x="323528" y="6120000"/>
            <a:ext cx="8496944" cy="0"/>
          </a:xfrm>
          <a:prstGeom prst="line">
            <a:avLst/>
          </a:prstGeom>
          <a:ln>
            <a:solidFill>
              <a:srgbClr val="AFCF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 userDrawn="1"/>
        </p:nvSpPr>
        <p:spPr>
          <a:xfrm>
            <a:off x="3995936" y="6309320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fld id="{161AEB07-D672-481A-912B-DAF8E9A7D388}" type="slidenum">
              <a:rPr lang="cs-CZ" sz="1200" smtClean="0">
                <a:solidFill>
                  <a:schemeClr val="bg1">
                    <a:lumMod val="50000"/>
                  </a:schemeClr>
                </a:solidFill>
              </a:rPr>
              <a:pPr algn="ctr"/>
              <a:t>‹#›</a:t>
            </a:fld>
            <a:r>
              <a:rPr lang="cs-CZ" sz="1200" dirty="0" smtClean="0">
                <a:solidFill>
                  <a:schemeClr val="bg1">
                    <a:lumMod val="50000"/>
                  </a:schemeClr>
                </a:solidFill>
              </a:rPr>
              <a:t> -</a:t>
            </a:r>
            <a:endParaRPr lang="cs-CZ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0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Workshop s experty</a:t>
            </a:r>
            <a:endParaRPr lang="cs-CZ" dirty="0"/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26. 2. 2013, 14,00 hodin</a:t>
            </a:r>
            <a:endParaRPr lang="cs-CZ" dirty="0"/>
          </a:p>
        </p:txBody>
      </p:sp>
      <p:sp>
        <p:nvSpPr>
          <p:cNvPr id="5" name="Zástupný symbol pro text 14"/>
          <p:cNvSpPr txBox="1">
            <a:spLocks/>
          </p:cNvSpPr>
          <p:nvPr/>
        </p:nvSpPr>
        <p:spPr>
          <a:xfrm>
            <a:off x="4067944" y="5733256"/>
            <a:ext cx="2232248" cy="936104"/>
          </a:xfrm>
          <a:prstGeom prst="rect">
            <a:avLst/>
          </a:prstGeom>
        </p:spPr>
        <p:txBody>
          <a:bodyPr/>
          <a:lstStyle>
            <a:lvl1pPr>
              <a:buNone/>
              <a:defRPr lang="cs-CZ" sz="800" cap="all"/>
            </a:lvl1pPr>
          </a:lstStyle>
          <a:p>
            <a:pPr marL="342900" lvl="0" indent="-342900">
              <a:spcBef>
                <a:spcPct val="20000"/>
              </a:spcBef>
            </a:pPr>
            <a:r>
              <a:rPr lang="nb-NO" sz="1000" b="0" dirty="0">
                <a:ea typeface="Times New Roman"/>
                <a:cs typeface="Times New Roman"/>
              </a:rPr>
              <a:t>Oficiální </a:t>
            </a:r>
            <a:r>
              <a:rPr lang="nb-NO" sz="1000" b="0" dirty="0" smtClean="0">
                <a:ea typeface="Times New Roman"/>
                <a:cs typeface="Times New Roman"/>
              </a:rPr>
              <a:t>partner</a:t>
            </a:r>
            <a:r>
              <a:rPr lang="cs-CZ" sz="1000" b="0" dirty="0" smtClean="0">
                <a:ea typeface="Times New Roman"/>
                <a:cs typeface="Times New Roman"/>
              </a:rPr>
              <a:t>:</a:t>
            </a:r>
            <a:endParaRPr lang="nb-NO" sz="1000" b="0" dirty="0">
              <a:ea typeface="Times New Roman"/>
              <a:cs typeface="Times New Roman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nb-NO" sz="1000" dirty="0">
                <a:ea typeface="Times New Roman"/>
                <a:cs typeface="Times New Roman"/>
              </a:rPr>
              <a:t>KANTAR MEDIA GROUP pro </a:t>
            </a:r>
            <a:r>
              <a:rPr lang="nb-NO" sz="1000" dirty="0" smtClean="0">
                <a:ea typeface="Times New Roman"/>
                <a:cs typeface="Times New Roman"/>
              </a:rPr>
              <a:t>ČR</a:t>
            </a:r>
            <a:r>
              <a:rPr lang="cs-CZ" sz="1000" dirty="0" smtClean="0">
                <a:ea typeface="Times New Roman"/>
                <a:cs typeface="Times New Roman"/>
              </a:rPr>
              <a:t> A </a:t>
            </a:r>
            <a:r>
              <a:rPr lang="cs-CZ" sz="1000" smtClean="0">
                <a:ea typeface="Times New Roman"/>
                <a:cs typeface="Times New Roman"/>
              </a:rPr>
              <a:t>sr</a:t>
            </a:r>
            <a:r>
              <a:rPr lang="nb-NO" sz="1000" smtClean="0">
                <a:ea typeface="Times New Roman"/>
                <a:cs typeface="Times New Roman"/>
              </a:rPr>
              <a:t> </a:t>
            </a:r>
            <a:endParaRPr lang="nb-NO" sz="1000" dirty="0">
              <a:ea typeface="Times New Roman"/>
              <a:cs typeface="Times New Roman"/>
            </a:endParaRPr>
          </a:p>
        </p:txBody>
      </p:sp>
      <p:sp>
        <p:nvSpPr>
          <p:cNvPr id="6" name="Zástupný symbol pro text 14"/>
          <p:cNvSpPr txBox="1">
            <a:spLocks/>
          </p:cNvSpPr>
          <p:nvPr/>
        </p:nvSpPr>
        <p:spPr>
          <a:xfrm>
            <a:off x="6624736" y="5733256"/>
            <a:ext cx="2519264" cy="936104"/>
          </a:xfrm>
          <a:prstGeom prst="rect">
            <a:avLst/>
          </a:prstGeom>
        </p:spPr>
        <p:txBody>
          <a:bodyPr/>
          <a:lstStyle>
            <a:lvl1pPr>
              <a:buNone/>
              <a:defRPr lang="cs-CZ" sz="800" cap="all"/>
            </a:lvl1pPr>
          </a:lstStyle>
          <a:p>
            <a:pPr marL="342900" lvl="0" indent="-342900">
              <a:spcBef>
                <a:spcPct val="20000"/>
              </a:spcBef>
            </a:pPr>
            <a:endParaRPr lang="nb-NO" sz="1000" b="0" dirty="0">
              <a:ea typeface="Times New Roman"/>
              <a:cs typeface="Times New Roman"/>
            </a:endParaRPr>
          </a:p>
        </p:txBody>
      </p:sp>
      <p:pic>
        <p:nvPicPr>
          <p:cNvPr id="9" name="Obrázek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661248"/>
            <a:ext cx="2337435" cy="38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 setkání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cs-CZ" b="1" dirty="0"/>
              <a:t>Cílem našeho setkání je:</a:t>
            </a:r>
            <a:endParaRPr lang="en-GB" b="1" dirty="0"/>
          </a:p>
          <a:p>
            <a:pPr lvl="1">
              <a:buFontTx/>
              <a:buChar char="–"/>
            </a:pPr>
            <a:r>
              <a:rPr lang="cs-CZ" sz="2000" b="1" dirty="0" smtClean="0"/>
              <a:t>Zjistit vaše očekávání od ideálního systému primární prevence ohrožení rodiny v regionu Kladno.</a:t>
            </a:r>
          </a:p>
          <a:p>
            <a:pPr lvl="1">
              <a:buFontTx/>
              <a:buChar char="–"/>
            </a:pPr>
            <a:r>
              <a:rPr lang="cs-CZ" sz="2000" b="1" dirty="0" smtClean="0"/>
              <a:t>Zjistit služby, které mají z vašeho hlediska určitou prioritu.</a:t>
            </a:r>
          </a:p>
          <a:p>
            <a:pPr lvl="1">
              <a:buFontTx/>
              <a:buChar char="–"/>
            </a:pPr>
            <a:r>
              <a:rPr lang="cs-CZ" sz="2000" b="1" dirty="0" smtClean="0"/>
              <a:t>Zjistit služby, které v takovém systému nesmějí rozhodně chybět.</a:t>
            </a:r>
          </a:p>
          <a:p>
            <a:pPr lvl="1">
              <a:buFontTx/>
              <a:buChar char="–"/>
            </a:pPr>
            <a:r>
              <a:rPr lang="cs-CZ" sz="2000" b="1" dirty="0" smtClean="0"/>
              <a:t>Zjistit nápady a náměty na případné nové služby a zlepšení.</a:t>
            </a:r>
          </a:p>
          <a:p>
            <a:pPr lvl="1">
              <a:buFontTx/>
              <a:buChar char="–"/>
            </a:pPr>
            <a:r>
              <a:rPr lang="cs-CZ" sz="2000" b="1" dirty="0" smtClean="0"/>
              <a:t>Prodiskutovat </a:t>
            </a:r>
            <a:r>
              <a:rPr lang="cs-CZ" sz="2000" b="1" dirty="0"/>
              <a:t>vaše myšlenky a návrhy na zlepšení problémů, které se objeví v rámci </a:t>
            </a:r>
            <a:r>
              <a:rPr lang="cs-CZ" sz="2000" b="1" dirty="0" smtClean="0"/>
              <a:t>diskuse.</a:t>
            </a:r>
            <a:endParaRPr lang="en-GB" sz="2000" b="1" dirty="0"/>
          </a:p>
          <a:p>
            <a:pPr>
              <a:buFontTx/>
              <a:buChar char="•"/>
            </a:pPr>
            <a:r>
              <a:rPr lang="cs-CZ" sz="2000" b="1" dirty="0"/>
              <a:t>Všechno, co dnes řeknete nebo napíšete, bude </a:t>
            </a:r>
            <a:r>
              <a:rPr lang="cs-CZ" sz="2000" b="1" dirty="0" smtClean="0"/>
              <a:t>považováno za důvěrné</a:t>
            </a:r>
            <a:br>
              <a:rPr lang="cs-CZ" sz="2000" b="1" dirty="0" smtClean="0"/>
            </a:br>
            <a:r>
              <a:rPr lang="cs-CZ" sz="2000" b="1" dirty="0" smtClean="0"/>
              <a:t>a </a:t>
            </a:r>
            <a:r>
              <a:rPr lang="cs-CZ" sz="2000" b="1" dirty="0"/>
              <a:t>bude zpracováváno </a:t>
            </a:r>
            <a:r>
              <a:rPr lang="cs-CZ" sz="2000" b="1" dirty="0" smtClean="0"/>
              <a:t>anonymně.</a:t>
            </a:r>
            <a:endParaRPr lang="en-GB" sz="2000" b="1" dirty="0"/>
          </a:p>
          <a:p>
            <a:pPr>
              <a:buFontTx/>
              <a:buChar char="•"/>
            </a:pPr>
            <a:r>
              <a:rPr lang="cs-CZ" sz="2000" b="1" dirty="0" smtClean="0"/>
              <a:t>Prosím</a:t>
            </a:r>
            <a:r>
              <a:rPr lang="cs-CZ" sz="2000" b="1" dirty="0"/>
              <a:t>, po skončení diskuse nechte tento materiál ležet na stole pro další </a:t>
            </a:r>
            <a:r>
              <a:rPr lang="cs-CZ" sz="2000" b="1" dirty="0" smtClean="0"/>
              <a:t>zpracování. Materiál však nemusíte podepisovat.</a:t>
            </a:r>
            <a:endParaRPr lang="en-GB" sz="2000" b="1" dirty="0"/>
          </a:p>
          <a:p>
            <a:pPr>
              <a:buFontTx/>
              <a:buChar char="•"/>
            </a:pPr>
            <a:r>
              <a:rPr lang="cs-CZ" sz="2000" b="1" dirty="0"/>
              <a:t>Děkujeme za vaši </a:t>
            </a:r>
            <a:r>
              <a:rPr lang="cs-CZ" sz="2000" b="1" dirty="0" smtClean="0"/>
              <a:t>účast.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workshopu</a:t>
            </a:r>
            <a:endParaRPr lang="cs-CZ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33750" y="1556792"/>
            <a:ext cx="2100263" cy="819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/>
            <a:r>
              <a:rPr lang="cs-CZ" dirty="0"/>
              <a:t>Část 1</a:t>
            </a:r>
            <a:endParaRPr lang="en-GB" dirty="0"/>
          </a:p>
          <a:p>
            <a:pPr algn="ctr"/>
            <a:r>
              <a:rPr lang="en-GB" b="1" dirty="0"/>
              <a:t>Brainstorming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87725" y="3103017"/>
            <a:ext cx="1990725" cy="7350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/>
            <a:r>
              <a:rPr lang="cs-CZ"/>
              <a:t>Část</a:t>
            </a:r>
            <a:r>
              <a:rPr lang="en-GB"/>
              <a:t> 2</a:t>
            </a:r>
          </a:p>
          <a:p>
            <a:pPr algn="ctr"/>
            <a:r>
              <a:rPr lang="cs-CZ" b="1"/>
              <a:t>Stanovení priorit</a:t>
            </a:r>
            <a:endParaRPr lang="en-GB" b="1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552700" y="4569867"/>
            <a:ext cx="3662363" cy="1057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/>
            <a:r>
              <a:rPr lang="cs-CZ"/>
              <a:t>Část</a:t>
            </a:r>
            <a:r>
              <a:rPr lang="en-GB"/>
              <a:t> 3</a:t>
            </a:r>
          </a:p>
          <a:p>
            <a:pPr algn="ctr"/>
            <a:r>
              <a:rPr lang="cs-CZ" b="1"/>
              <a:t>Kde jsme nyní a jak lze</a:t>
            </a:r>
            <a:br>
              <a:rPr lang="cs-CZ" b="1"/>
            </a:br>
            <a:r>
              <a:rPr lang="cs-CZ" b="1"/>
              <a:t>současný stav vylepšit</a:t>
            </a:r>
            <a:r>
              <a:rPr lang="en-GB" b="1"/>
              <a:t>?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232275" y="2442617"/>
            <a:ext cx="301625" cy="582613"/>
          </a:xfrm>
          <a:prstGeom prst="downArrow">
            <a:avLst>
              <a:gd name="adj1" fmla="val 50000"/>
              <a:gd name="adj2" fmla="val 89184"/>
            </a:avLst>
          </a:prstGeom>
          <a:solidFill>
            <a:schemeClr val="folHlink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232275" y="3920580"/>
            <a:ext cx="301625" cy="582612"/>
          </a:xfrm>
          <a:prstGeom prst="downArrow">
            <a:avLst>
              <a:gd name="adj1" fmla="val 50000"/>
              <a:gd name="adj2" fmla="val 89183"/>
            </a:avLst>
          </a:prstGeom>
          <a:solidFill>
            <a:schemeClr val="folHlink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4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sz="2900" b="1" dirty="0" smtClean="0"/>
              <a:t>P</a:t>
            </a:r>
            <a:r>
              <a:rPr lang="cs-CZ" sz="2900" b="1" dirty="0"/>
              <a:t>rosím, zamyslete se nad následující otázkou a napište na tuto stránku vaše odpovědi. Prosím, buďte co nejvíce konkrétní a co nejvíce se </a:t>
            </a:r>
            <a:r>
              <a:rPr lang="cs-CZ" sz="2900" b="1" dirty="0" smtClean="0"/>
              <a:t>zaměřte</a:t>
            </a:r>
            <a:br>
              <a:rPr lang="cs-CZ" sz="2900" b="1" dirty="0" smtClean="0"/>
            </a:br>
            <a:r>
              <a:rPr lang="cs-CZ" sz="2900" b="1" dirty="0" smtClean="0"/>
              <a:t>na </a:t>
            </a:r>
            <a:r>
              <a:rPr lang="cs-CZ" sz="2900" b="1" dirty="0"/>
              <a:t>to, co je podle skutečně </a:t>
            </a:r>
            <a:r>
              <a:rPr lang="cs-CZ" sz="2900" b="1" dirty="0" smtClean="0"/>
              <a:t>„světová třída“, „světová kvalita“ z vašeho pohledu experta na tuto problematiku.</a:t>
            </a:r>
            <a:endParaRPr lang="en-GB" sz="2900" b="1" dirty="0"/>
          </a:p>
          <a:p>
            <a:pPr>
              <a:buNone/>
            </a:pPr>
            <a:endParaRPr lang="en-GB" sz="800" dirty="0"/>
          </a:p>
          <a:p>
            <a:pPr algn="ctr">
              <a:buNone/>
            </a:pPr>
            <a:r>
              <a:rPr lang="cs-CZ" sz="2800" b="1" dirty="0" smtClean="0"/>
              <a:t>Co byste očekával(a) od služeb primární prevence ohrožení rodiny „světové třídy“, „světové kvality“? Co </a:t>
            </a:r>
            <a:r>
              <a:rPr lang="cs-CZ" sz="2800" b="1" dirty="0"/>
              <a:t>byste od takového </a:t>
            </a:r>
            <a:r>
              <a:rPr lang="cs-CZ" sz="2800" b="1" dirty="0" smtClean="0"/>
              <a:t>systému </a:t>
            </a:r>
            <a:r>
              <a:rPr lang="cs-CZ" sz="2800" b="1" dirty="0"/>
              <a:t>očekával(a</a:t>
            </a:r>
            <a:r>
              <a:rPr lang="cs-CZ" sz="2800" b="1" dirty="0" smtClean="0"/>
              <a:t>) za služby v regionu Kladno </a:t>
            </a:r>
            <a:r>
              <a:rPr lang="en-GB" sz="2800" b="1" dirty="0" smtClean="0"/>
              <a:t>?</a:t>
            </a:r>
            <a:endParaRPr lang="en-GB" sz="2800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dirty="0"/>
              <a:t> </a:t>
            </a:r>
            <a:endParaRPr lang="en-GB" sz="2000" b="1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/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en-GB" sz="2000" b="1" dirty="0" smtClean="0"/>
              <a:t> </a:t>
            </a:r>
            <a:endParaRPr lang="cs-CZ" sz="2000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cs-CZ" sz="2000" b="1" dirty="0" smtClean="0"/>
              <a:t> </a:t>
            </a:r>
            <a:endParaRPr lang="cs-CZ" sz="2000" b="1" dirty="0"/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cs-CZ" sz="2000" b="1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2000" b="1" dirty="0" smtClean="0"/>
              <a:t>PO ZAPSÁNÍ NÁPADŮ NEOTÁČEJTE STRÁNKU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5689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sz="2000" b="1" dirty="0"/>
              <a:t>Stanovení priorit</a:t>
            </a:r>
            <a:endParaRPr lang="en-GB" sz="2000" b="1" dirty="0"/>
          </a:p>
          <a:p>
            <a:pPr>
              <a:buNone/>
            </a:pPr>
            <a:endParaRPr lang="en-GB" sz="1050" dirty="0"/>
          </a:p>
          <a:p>
            <a:pPr algn="ctr">
              <a:buNone/>
            </a:pPr>
            <a:r>
              <a:rPr lang="cs-CZ" sz="2000" b="1" dirty="0"/>
              <a:t>Nyní </a:t>
            </a:r>
            <a:r>
              <a:rPr lang="cs-CZ" sz="2000" b="1" dirty="0" smtClean="0"/>
              <a:t>máme zaznamenána </a:t>
            </a:r>
            <a:r>
              <a:rPr lang="cs-CZ" sz="2000" b="1" dirty="0"/>
              <a:t>vaše </a:t>
            </a:r>
            <a:r>
              <a:rPr lang="cs-CZ" sz="2000" b="1" dirty="0" smtClean="0"/>
              <a:t>očekávání týkající se rozsahu služeb,</a:t>
            </a:r>
            <a:br>
              <a:rPr lang="cs-CZ" sz="2000" b="1" dirty="0" smtClean="0"/>
            </a:br>
            <a:r>
              <a:rPr lang="cs-CZ" sz="2000" b="1" dirty="0" smtClean="0"/>
              <a:t>nyní </a:t>
            </a:r>
            <a:r>
              <a:rPr lang="cs-CZ" sz="2000" b="1" dirty="0"/>
              <a:t>se budeme snažit stanovit priority</a:t>
            </a:r>
            <a:r>
              <a:rPr lang="en-GB" sz="2000" b="1" dirty="0"/>
              <a:t>.</a:t>
            </a:r>
          </a:p>
          <a:p>
            <a:pPr algn="ctr">
              <a:buNone/>
            </a:pPr>
            <a:endParaRPr lang="en-GB" sz="2000" b="1" dirty="0"/>
          </a:p>
          <a:p>
            <a:pPr>
              <a:buFont typeface="Symbol" pitchFamily="18" charset="2"/>
              <a:buChar char="1"/>
            </a:pPr>
            <a:r>
              <a:rPr lang="en-GB" sz="2800" dirty="0"/>
              <a:t>= 6 </a:t>
            </a:r>
            <a:r>
              <a:rPr lang="cs-CZ" sz="2800" dirty="0"/>
              <a:t>bodů</a:t>
            </a:r>
            <a:r>
              <a:rPr lang="en-GB" sz="2800" dirty="0"/>
              <a:t>:</a:t>
            </a:r>
          </a:p>
          <a:p>
            <a:pPr>
              <a:buFont typeface="Symbol" pitchFamily="18" charset="2"/>
              <a:buChar char="2"/>
            </a:pPr>
            <a:r>
              <a:rPr lang="en-GB" sz="2800" dirty="0"/>
              <a:t>= 5 </a:t>
            </a:r>
            <a:r>
              <a:rPr lang="cs-CZ" sz="2800" dirty="0"/>
              <a:t>bodů</a:t>
            </a:r>
            <a:r>
              <a:rPr lang="en-GB" sz="2800" dirty="0"/>
              <a:t>:</a:t>
            </a:r>
          </a:p>
          <a:p>
            <a:pPr>
              <a:buFont typeface="Symbol" pitchFamily="18" charset="2"/>
              <a:buChar char="3"/>
            </a:pPr>
            <a:r>
              <a:rPr lang="en-GB" sz="2800" dirty="0"/>
              <a:t>= 4 </a:t>
            </a:r>
            <a:r>
              <a:rPr lang="cs-CZ" sz="2800" dirty="0"/>
              <a:t>body</a:t>
            </a:r>
            <a:r>
              <a:rPr lang="en-GB" sz="2800" dirty="0"/>
              <a:t>:</a:t>
            </a:r>
          </a:p>
          <a:p>
            <a:pPr>
              <a:buFont typeface="Symbol" pitchFamily="18" charset="2"/>
              <a:buChar char="4"/>
            </a:pPr>
            <a:r>
              <a:rPr lang="en-GB" sz="2800" dirty="0"/>
              <a:t>= 3 </a:t>
            </a:r>
            <a:r>
              <a:rPr lang="cs-CZ" sz="2800" dirty="0"/>
              <a:t>body</a:t>
            </a:r>
            <a:r>
              <a:rPr lang="en-GB" sz="2800" dirty="0"/>
              <a:t>:</a:t>
            </a:r>
          </a:p>
          <a:p>
            <a:pPr>
              <a:buFont typeface="Symbol" pitchFamily="18" charset="2"/>
              <a:buChar char="5"/>
            </a:pPr>
            <a:r>
              <a:rPr lang="en-GB" sz="2800" dirty="0"/>
              <a:t>= 2 </a:t>
            </a:r>
            <a:r>
              <a:rPr lang="cs-CZ" sz="2800" dirty="0"/>
              <a:t>body</a:t>
            </a:r>
            <a:r>
              <a:rPr lang="en-GB" sz="2800" dirty="0"/>
              <a:t>:</a:t>
            </a:r>
          </a:p>
          <a:p>
            <a:pPr>
              <a:buFont typeface="Symbol" pitchFamily="18" charset="2"/>
              <a:buChar char="6"/>
            </a:pPr>
            <a:r>
              <a:rPr lang="en-GB" sz="2800" dirty="0"/>
              <a:t>= 1 </a:t>
            </a:r>
            <a:r>
              <a:rPr lang="cs-CZ" sz="2800" dirty="0"/>
              <a:t>bod</a:t>
            </a:r>
            <a:r>
              <a:rPr lang="en-GB" sz="2800" dirty="0" smtClean="0"/>
              <a:t>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9276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3A.</a:t>
            </a:r>
            <a:endParaRPr lang="cs-CZ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1680939"/>
            <a:ext cx="8658225" cy="40973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04800" y="1724019"/>
            <a:ext cx="8632825" cy="575829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439988" y="1688877"/>
            <a:ext cx="0" cy="411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4419600" y="1682527"/>
            <a:ext cx="0" cy="411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09600" y="1844452"/>
            <a:ext cx="838371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cs-CZ" sz="1200" b="1" dirty="0" smtClean="0"/>
              <a:t>Služba</a:t>
            </a:r>
            <a:r>
              <a:rPr lang="en-GB" sz="1200" b="1" dirty="0" smtClean="0"/>
              <a:t> </a:t>
            </a:r>
            <a:r>
              <a:rPr lang="en-GB" sz="1200" b="1" dirty="0"/>
              <a:t>1-3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508250" y="1753964"/>
            <a:ext cx="1911350" cy="6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1100" b="1" dirty="0"/>
              <a:t>Jak byste ohodnotil(a</a:t>
            </a:r>
            <a:r>
              <a:rPr lang="cs-CZ" sz="1100" b="1" dirty="0" smtClean="0"/>
              <a:t>) důležitost této služby pro vás osobně</a:t>
            </a:r>
            <a:r>
              <a:rPr lang="en-GB" sz="1100" b="1" dirty="0" smtClean="0"/>
              <a:t>?</a:t>
            </a:r>
            <a:endParaRPr lang="en-GB" sz="1100" b="1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716016" y="1779364"/>
            <a:ext cx="4115166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cs-CZ" sz="1200" b="1" dirty="0" smtClean="0"/>
              <a:t>Co by se podle Vás nemělo v rámci této služby zapomenout?</a:t>
            </a:r>
            <a:endParaRPr lang="en-GB" sz="1200" b="1" dirty="0"/>
          </a:p>
          <a:p>
            <a:r>
              <a:rPr lang="cs-CZ" sz="1200" b="1" dirty="0"/>
              <a:t>Napište všechny nápady a myšlenky, které </a:t>
            </a:r>
            <a:r>
              <a:rPr lang="cs-CZ" sz="1200" b="1" dirty="0" smtClean="0"/>
              <a:t>máte k této službě.</a:t>
            </a:r>
            <a:endParaRPr lang="en-GB" sz="1200" b="1" dirty="0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2605088" y="2411189"/>
            <a:ext cx="1581150" cy="900113"/>
            <a:chOff x="1777" y="1862"/>
            <a:chExt cx="1079" cy="567"/>
          </a:xfrm>
        </p:grpSpPr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777" y="1862"/>
              <a:ext cx="107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800" dirty="0"/>
                <a:t>Na škále</a:t>
              </a:r>
              <a:r>
                <a:rPr lang="en-GB" sz="800" dirty="0"/>
                <a:t> 1-6</a:t>
              </a:r>
              <a:r>
                <a:rPr lang="cs-CZ" sz="800" dirty="0"/>
                <a:t>, kde</a:t>
              </a:r>
              <a:br>
                <a:rPr lang="cs-CZ" sz="800" dirty="0"/>
              </a:br>
              <a:r>
                <a:rPr lang="en-GB" sz="800" dirty="0" smtClean="0"/>
                <a:t>1=</a:t>
              </a:r>
              <a:r>
                <a:rPr lang="cs-CZ" sz="800" dirty="0" smtClean="0"/>
                <a:t> nedůležité pro mě osobně</a:t>
              </a:r>
              <a:br>
                <a:rPr lang="cs-CZ" sz="800" dirty="0" smtClean="0"/>
              </a:br>
              <a:r>
                <a:rPr lang="en-GB" sz="800" dirty="0" smtClean="0"/>
                <a:t>a 6=</a:t>
              </a:r>
              <a:r>
                <a:rPr lang="cs-CZ" sz="800" dirty="0" smtClean="0"/>
                <a:t>nejdůležitější pro mě osobně</a:t>
              </a:r>
              <a:endParaRPr lang="en-GB" sz="800" dirty="0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23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381000" y="3474814"/>
            <a:ext cx="8507413" cy="46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 flipV="1">
            <a:off x="304800" y="4613052"/>
            <a:ext cx="8558213" cy="46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1" name="Rectangle 55"/>
          <p:cNvSpPr>
            <a:spLocks noChangeArrowheads="1"/>
          </p:cNvSpPr>
          <p:nvPr/>
        </p:nvSpPr>
        <p:spPr bwMode="auto">
          <a:xfrm>
            <a:off x="4478338" y="2612802"/>
            <a:ext cx="1176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AU" sz="2400"/>
          </a:p>
        </p:txBody>
      </p:sp>
      <p:sp>
        <p:nvSpPr>
          <p:cNvPr id="32" name="Rectangle 56"/>
          <p:cNvSpPr>
            <a:spLocks noChangeArrowheads="1"/>
          </p:cNvSpPr>
          <p:nvPr/>
        </p:nvSpPr>
        <p:spPr bwMode="auto">
          <a:xfrm>
            <a:off x="4410075" y="2330227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sp>
        <p:nvSpPr>
          <p:cNvPr id="33" name="Rectangle 57"/>
          <p:cNvSpPr>
            <a:spLocks noChangeArrowheads="1"/>
          </p:cNvSpPr>
          <p:nvPr/>
        </p:nvSpPr>
        <p:spPr bwMode="auto">
          <a:xfrm>
            <a:off x="4410075" y="3455764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sp>
        <p:nvSpPr>
          <p:cNvPr id="34" name="Rectangle 58"/>
          <p:cNvSpPr>
            <a:spLocks noChangeArrowheads="1"/>
          </p:cNvSpPr>
          <p:nvPr/>
        </p:nvSpPr>
        <p:spPr bwMode="auto">
          <a:xfrm>
            <a:off x="4410075" y="4662264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grpSp>
        <p:nvGrpSpPr>
          <p:cNvPr id="35" name="Group 24"/>
          <p:cNvGrpSpPr>
            <a:grpSpLocks/>
          </p:cNvGrpSpPr>
          <p:nvPr/>
        </p:nvGrpSpPr>
        <p:grpSpPr bwMode="auto">
          <a:xfrm>
            <a:off x="2640616" y="4092349"/>
            <a:ext cx="1528160" cy="392112"/>
            <a:chOff x="1811" y="2180"/>
            <a:chExt cx="1043" cy="247"/>
          </a:xfrm>
        </p:grpSpPr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39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41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grpSp>
        <p:nvGrpSpPr>
          <p:cNvPr id="49" name="Group 24"/>
          <p:cNvGrpSpPr>
            <a:grpSpLocks/>
          </p:cNvGrpSpPr>
          <p:nvPr/>
        </p:nvGrpSpPr>
        <p:grpSpPr bwMode="auto">
          <a:xfrm>
            <a:off x="2662841" y="5235349"/>
            <a:ext cx="1528160" cy="392112"/>
            <a:chOff x="1811" y="2180"/>
            <a:chExt cx="1043" cy="247"/>
          </a:xfrm>
        </p:grpSpPr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53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55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57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59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61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2555776" y="3543101"/>
            <a:ext cx="157089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800" dirty="0"/>
              <a:t>Na škále</a:t>
            </a:r>
            <a:r>
              <a:rPr lang="en-GB" sz="800" dirty="0"/>
              <a:t> 1-6</a:t>
            </a:r>
            <a:r>
              <a:rPr lang="cs-CZ" sz="800" dirty="0"/>
              <a:t>, kde</a:t>
            </a:r>
            <a:br>
              <a:rPr lang="cs-CZ" sz="800" dirty="0"/>
            </a:br>
            <a:r>
              <a:rPr lang="en-GB" sz="800" dirty="0" smtClean="0"/>
              <a:t>1=</a:t>
            </a:r>
            <a:r>
              <a:rPr lang="cs-CZ" sz="800" dirty="0" smtClean="0"/>
              <a:t> nedůležité pro mě osobně</a:t>
            </a:r>
            <a:br>
              <a:rPr lang="cs-CZ" sz="800" dirty="0" smtClean="0"/>
            </a:br>
            <a:r>
              <a:rPr lang="en-GB" sz="800" dirty="0" smtClean="0"/>
              <a:t>a 6=</a:t>
            </a:r>
            <a:r>
              <a:rPr lang="cs-CZ" sz="800" dirty="0" smtClean="0"/>
              <a:t>nejdůležitější pro mě osobně</a:t>
            </a:r>
            <a:endParaRPr lang="en-GB" sz="800" dirty="0"/>
          </a:p>
        </p:txBody>
      </p:sp>
      <p:sp>
        <p:nvSpPr>
          <p:cNvPr id="64" name="Rectangle 11"/>
          <p:cNvSpPr>
            <a:spLocks noChangeArrowheads="1"/>
          </p:cNvSpPr>
          <p:nvPr/>
        </p:nvSpPr>
        <p:spPr bwMode="auto">
          <a:xfrm>
            <a:off x="2555776" y="4695229"/>
            <a:ext cx="157089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800" dirty="0"/>
              <a:t>Na škále</a:t>
            </a:r>
            <a:r>
              <a:rPr lang="en-GB" sz="800" dirty="0"/>
              <a:t> 1-6</a:t>
            </a:r>
            <a:r>
              <a:rPr lang="cs-CZ" sz="800" dirty="0"/>
              <a:t>, kde</a:t>
            </a:r>
            <a:br>
              <a:rPr lang="cs-CZ" sz="800" dirty="0"/>
            </a:br>
            <a:r>
              <a:rPr lang="en-GB" sz="800" dirty="0" smtClean="0"/>
              <a:t>1=</a:t>
            </a:r>
            <a:r>
              <a:rPr lang="cs-CZ" sz="800" dirty="0" smtClean="0"/>
              <a:t> nedůležité pro mě osobně</a:t>
            </a:r>
            <a:br>
              <a:rPr lang="cs-CZ" sz="800" dirty="0" smtClean="0"/>
            </a:br>
            <a:r>
              <a:rPr lang="en-GB" sz="800" dirty="0" smtClean="0"/>
              <a:t>a 6=</a:t>
            </a:r>
            <a:r>
              <a:rPr lang="cs-CZ" sz="800" dirty="0" smtClean="0"/>
              <a:t>nejdůležitější pro mě osobně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08648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3B.</a:t>
            </a:r>
            <a:endParaRPr lang="cs-CZ" dirty="0"/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304800" y="1680939"/>
            <a:ext cx="8658225" cy="40973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4" name="Rectangle 5"/>
          <p:cNvSpPr>
            <a:spLocks noChangeArrowheads="1"/>
          </p:cNvSpPr>
          <p:nvPr/>
        </p:nvSpPr>
        <p:spPr bwMode="auto">
          <a:xfrm>
            <a:off x="304800" y="1724019"/>
            <a:ext cx="8632825" cy="575829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5" name="Line 6"/>
          <p:cNvSpPr>
            <a:spLocks noChangeShapeType="1"/>
          </p:cNvSpPr>
          <p:nvPr/>
        </p:nvSpPr>
        <p:spPr bwMode="auto">
          <a:xfrm>
            <a:off x="2439988" y="1688877"/>
            <a:ext cx="0" cy="411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4419600" y="1682527"/>
            <a:ext cx="0" cy="411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7" name="Rectangle 8"/>
          <p:cNvSpPr>
            <a:spLocks noChangeArrowheads="1"/>
          </p:cNvSpPr>
          <p:nvPr/>
        </p:nvSpPr>
        <p:spPr bwMode="auto">
          <a:xfrm>
            <a:off x="609600" y="1844452"/>
            <a:ext cx="908903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cs-CZ" sz="1200" b="1" dirty="0" smtClean="0"/>
              <a:t>Služba</a:t>
            </a:r>
            <a:r>
              <a:rPr lang="en-GB" sz="1200" b="1" dirty="0" smtClean="0"/>
              <a:t> </a:t>
            </a:r>
            <a:r>
              <a:rPr lang="cs-CZ" sz="1200" b="1" dirty="0" smtClean="0"/>
              <a:t>4 </a:t>
            </a:r>
            <a:r>
              <a:rPr lang="en-GB" sz="1200" b="1" dirty="0" smtClean="0"/>
              <a:t>-</a:t>
            </a:r>
            <a:r>
              <a:rPr lang="cs-CZ" sz="1200" b="1" dirty="0" smtClean="0"/>
              <a:t> 6</a:t>
            </a:r>
            <a:endParaRPr lang="en-GB" sz="1200" b="1" dirty="0"/>
          </a:p>
        </p:txBody>
      </p:sp>
      <p:sp>
        <p:nvSpPr>
          <p:cNvPr id="68" name="Rectangle 9"/>
          <p:cNvSpPr>
            <a:spLocks noChangeArrowheads="1"/>
          </p:cNvSpPr>
          <p:nvPr/>
        </p:nvSpPr>
        <p:spPr bwMode="auto">
          <a:xfrm>
            <a:off x="2508250" y="1753964"/>
            <a:ext cx="1911350" cy="6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1100" b="1" dirty="0"/>
              <a:t>Jak byste ohodnotil(a</a:t>
            </a:r>
            <a:r>
              <a:rPr lang="cs-CZ" sz="1100" b="1" dirty="0" smtClean="0"/>
              <a:t>) důležitost této služby pro vás osobně</a:t>
            </a:r>
            <a:r>
              <a:rPr lang="en-GB" sz="1100" b="1" dirty="0" smtClean="0"/>
              <a:t>?</a:t>
            </a:r>
            <a:endParaRPr lang="en-GB" sz="1100" b="1" dirty="0"/>
          </a:p>
        </p:txBody>
      </p:sp>
      <p:sp>
        <p:nvSpPr>
          <p:cNvPr id="69" name="Rectangle 10"/>
          <p:cNvSpPr>
            <a:spLocks noChangeArrowheads="1"/>
          </p:cNvSpPr>
          <p:nvPr/>
        </p:nvSpPr>
        <p:spPr bwMode="auto">
          <a:xfrm>
            <a:off x="4716016" y="1779364"/>
            <a:ext cx="4115166" cy="462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cs-CZ" sz="1200" b="1" dirty="0" smtClean="0"/>
              <a:t>Co by se podle Vás nemělo v rámci této služby zapomenout?</a:t>
            </a:r>
            <a:endParaRPr lang="en-GB" sz="1200" b="1" dirty="0"/>
          </a:p>
          <a:p>
            <a:r>
              <a:rPr lang="cs-CZ" sz="1200" b="1" dirty="0"/>
              <a:t>Napište všechny nápady a myšlenky, které </a:t>
            </a:r>
            <a:r>
              <a:rPr lang="cs-CZ" sz="1200" b="1" dirty="0" smtClean="0"/>
              <a:t>máte k této službě.</a:t>
            </a:r>
            <a:endParaRPr lang="en-GB" sz="1200" b="1" dirty="0"/>
          </a:p>
        </p:txBody>
      </p:sp>
      <p:grpSp>
        <p:nvGrpSpPr>
          <p:cNvPr id="70" name="Group 24"/>
          <p:cNvGrpSpPr>
            <a:grpSpLocks/>
          </p:cNvGrpSpPr>
          <p:nvPr/>
        </p:nvGrpSpPr>
        <p:grpSpPr bwMode="auto">
          <a:xfrm>
            <a:off x="2605088" y="2411189"/>
            <a:ext cx="1581150" cy="900113"/>
            <a:chOff x="1777" y="1862"/>
            <a:chExt cx="1079" cy="567"/>
          </a:xfrm>
        </p:grpSpPr>
        <p:sp>
          <p:nvSpPr>
            <p:cNvPr id="71" name="Rectangle 11"/>
            <p:cNvSpPr>
              <a:spLocks noChangeArrowheads="1"/>
            </p:cNvSpPr>
            <p:nvPr/>
          </p:nvSpPr>
          <p:spPr bwMode="auto">
            <a:xfrm>
              <a:off x="1777" y="1862"/>
              <a:ext cx="107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800" dirty="0"/>
                <a:t>Na škále</a:t>
              </a:r>
              <a:r>
                <a:rPr lang="en-GB" sz="800" dirty="0"/>
                <a:t> 1-6</a:t>
              </a:r>
              <a:r>
                <a:rPr lang="cs-CZ" sz="800" dirty="0"/>
                <a:t>, kde</a:t>
              </a:r>
              <a:br>
                <a:rPr lang="cs-CZ" sz="800" dirty="0"/>
              </a:br>
              <a:r>
                <a:rPr lang="en-GB" sz="800" dirty="0" smtClean="0"/>
                <a:t>1=</a:t>
              </a:r>
              <a:r>
                <a:rPr lang="cs-CZ" sz="800" dirty="0" smtClean="0"/>
                <a:t> nedůležité pro mě osobně</a:t>
              </a:r>
              <a:br>
                <a:rPr lang="cs-CZ" sz="800" dirty="0" smtClean="0"/>
              </a:br>
              <a:r>
                <a:rPr lang="en-GB" sz="800" dirty="0" smtClean="0"/>
                <a:t>a 6=</a:t>
              </a:r>
              <a:r>
                <a:rPr lang="cs-CZ" sz="800" dirty="0" smtClean="0"/>
                <a:t>nejdůležitější pro mě osobně</a:t>
              </a:r>
              <a:endParaRPr lang="en-GB" sz="800" dirty="0"/>
            </a:p>
          </p:txBody>
        </p:sp>
        <p:sp>
          <p:nvSpPr>
            <p:cNvPr id="72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74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76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7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78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80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82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sp>
        <p:nvSpPr>
          <p:cNvPr id="84" name="Line 25"/>
          <p:cNvSpPr>
            <a:spLocks noChangeShapeType="1"/>
          </p:cNvSpPr>
          <p:nvPr/>
        </p:nvSpPr>
        <p:spPr bwMode="auto">
          <a:xfrm>
            <a:off x="381000" y="3474814"/>
            <a:ext cx="8507413" cy="46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85" name="Line 26"/>
          <p:cNvSpPr>
            <a:spLocks noChangeShapeType="1"/>
          </p:cNvSpPr>
          <p:nvPr/>
        </p:nvSpPr>
        <p:spPr bwMode="auto">
          <a:xfrm flipV="1">
            <a:off x="304800" y="4613052"/>
            <a:ext cx="8558213" cy="46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86" name="Rectangle 55"/>
          <p:cNvSpPr>
            <a:spLocks noChangeArrowheads="1"/>
          </p:cNvSpPr>
          <p:nvPr/>
        </p:nvSpPr>
        <p:spPr bwMode="auto">
          <a:xfrm>
            <a:off x="4478338" y="2612802"/>
            <a:ext cx="1176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AU" sz="2400"/>
          </a:p>
        </p:txBody>
      </p:sp>
      <p:sp>
        <p:nvSpPr>
          <p:cNvPr id="87" name="Rectangle 56"/>
          <p:cNvSpPr>
            <a:spLocks noChangeArrowheads="1"/>
          </p:cNvSpPr>
          <p:nvPr/>
        </p:nvSpPr>
        <p:spPr bwMode="auto">
          <a:xfrm>
            <a:off x="4410075" y="2330227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sp>
        <p:nvSpPr>
          <p:cNvPr id="88" name="Rectangle 57"/>
          <p:cNvSpPr>
            <a:spLocks noChangeArrowheads="1"/>
          </p:cNvSpPr>
          <p:nvPr/>
        </p:nvSpPr>
        <p:spPr bwMode="auto">
          <a:xfrm>
            <a:off x="4410075" y="3455764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sp>
        <p:nvSpPr>
          <p:cNvPr id="89" name="Rectangle 58"/>
          <p:cNvSpPr>
            <a:spLocks noChangeArrowheads="1"/>
          </p:cNvSpPr>
          <p:nvPr/>
        </p:nvSpPr>
        <p:spPr bwMode="auto">
          <a:xfrm>
            <a:off x="4410075" y="4662264"/>
            <a:ext cx="1114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endParaRPr lang="en-GB" sz="1600"/>
          </a:p>
          <a:p>
            <a:pPr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  <a:p>
            <a:pPr>
              <a:spcBef>
                <a:spcPct val="15000"/>
              </a:spcBef>
              <a:buSzPct val="200000"/>
              <a:buFont typeface="Wingdings" pitchFamily="2" charset="2"/>
              <a:buChar char="ü"/>
            </a:pPr>
            <a:endParaRPr lang="en-GB" sz="1600"/>
          </a:p>
        </p:txBody>
      </p:sp>
      <p:grpSp>
        <p:nvGrpSpPr>
          <p:cNvPr id="90" name="Group 24"/>
          <p:cNvGrpSpPr>
            <a:grpSpLocks/>
          </p:cNvGrpSpPr>
          <p:nvPr/>
        </p:nvGrpSpPr>
        <p:grpSpPr bwMode="auto">
          <a:xfrm>
            <a:off x="2640616" y="4092349"/>
            <a:ext cx="1528160" cy="392112"/>
            <a:chOff x="1811" y="2180"/>
            <a:chExt cx="1043" cy="247"/>
          </a:xfrm>
        </p:grpSpPr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93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4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95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6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97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99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0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grpSp>
        <p:nvGrpSpPr>
          <p:cNvPr id="103" name="Group 24"/>
          <p:cNvGrpSpPr>
            <a:grpSpLocks/>
          </p:cNvGrpSpPr>
          <p:nvPr/>
        </p:nvGrpSpPr>
        <p:grpSpPr bwMode="auto">
          <a:xfrm>
            <a:off x="2662841" y="5235349"/>
            <a:ext cx="1528160" cy="392112"/>
            <a:chOff x="1811" y="2180"/>
            <a:chExt cx="1043" cy="247"/>
          </a:xfrm>
        </p:grpSpPr>
        <p:sp>
          <p:nvSpPr>
            <p:cNvPr id="104" name="Oval 12"/>
            <p:cNvSpPr>
              <a:spLocks noChangeArrowheads="1"/>
            </p:cNvSpPr>
            <p:nvPr/>
          </p:nvSpPr>
          <p:spPr bwMode="auto">
            <a:xfrm>
              <a:off x="185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5" name="Rectangle 13"/>
            <p:cNvSpPr>
              <a:spLocks noChangeArrowheads="1"/>
            </p:cNvSpPr>
            <p:nvPr/>
          </p:nvSpPr>
          <p:spPr bwMode="auto">
            <a:xfrm>
              <a:off x="181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1</a:t>
              </a:r>
            </a:p>
          </p:txBody>
        </p:sp>
        <p:sp>
          <p:nvSpPr>
            <p:cNvPr id="106" name="Oval 14"/>
            <p:cNvSpPr>
              <a:spLocks noChangeArrowheads="1"/>
            </p:cNvSpPr>
            <p:nvPr/>
          </p:nvSpPr>
          <p:spPr bwMode="auto">
            <a:xfrm>
              <a:off x="2033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" name="Rectangle 15"/>
            <p:cNvSpPr>
              <a:spLocks noChangeArrowheads="1"/>
            </p:cNvSpPr>
            <p:nvPr/>
          </p:nvSpPr>
          <p:spPr bwMode="auto">
            <a:xfrm>
              <a:off x="1985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2</a:t>
              </a:r>
            </a:p>
          </p:txBody>
        </p:sp>
        <p:sp>
          <p:nvSpPr>
            <p:cNvPr id="108" name="Oval 16"/>
            <p:cNvSpPr>
              <a:spLocks noChangeArrowheads="1"/>
            </p:cNvSpPr>
            <p:nvPr/>
          </p:nvSpPr>
          <p:spPr bwMode="auto">
            <a:xfrm>
              <a:off x="2207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" name="Rectangle 17"/>
            <p:cNvSpPr>
              <a:spLocks noChangeArrowheads="1"/>
            </p:cNvSpPr>
            <p:nvPr/>
          </p:nvSpPr>
          <p:spPr bwMode="auto">
            <a:xfrm>
              <a:off x="2159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3</a:t>
              </a:r>
            </a:p>
          </p:txBody>
        </p:sp>
        <p:sp>
          <p:nvSpPr>
            <p:cNvPr id="110" name="Oval 18"/>
            <p:cNvSpPr>
              <a:spLocks noChangeArrowheads="1"/>
            </p:cNvSpPr>
            <p:nvPr/>
          </p:nvSpPr>
          <p:spPr bwMode="auto">
            <a:xfrm>
              <a:off x="2381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" name="Rectangle 19"/>
            <p:cNvSpPr>
              <a:spLocks noChangeArrowheads="1"/>
            </p:cNvSpPr>
            <p:nvPr/>
          </p:nvSpPr>
          <p:spPr bwMode="auto">
            <a:xfrm>
              <a:off x="2333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4</a:t>
              </a:r>
            </a:p>
          </p:txBody>
        </p:sp>
        <p:sp>
          <p:nvSpPr>
            <p:cNvPr id="112" name="Oval 20"/>
            <p:cNvSpPr>
              <a:spLocks noChangeArrowheads="1"/>
            </p:cNvSpPr>
            <p:nvPr/>
          </p:nvSpPr>
          <p:spPr bwMode="auto">
            <a:xfrm>
              <a:off x="2555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3" name="Rectangle 21"/>
            <p:cNvSpPr>
              <a:spLocks noChangeArrowheads="1"/>
            </p:cNvSpPr>
            <p:nvPr/>
          </p:nvSpPr>
          <p:spPr bwMode="auto">
            <a:xfrm>
              <a:off x="2507" y="2273"/>
              <a:ext cx="1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5</a:t>
              </a:r>
            </a:p>
          </p:txBody>
        </p:sp>
        <p:sp>
          <p:nvSpPr>
            <p:cNvPr id="114" name="Oval 22"/>
            <p:cNvSpPr>
              <a:spLocks noChangeArrowheads="1"/>
            </p:cNvSpPr>
            <p:nvPr/>
          </p:nvSpPr>
          <p:spPr bwMode="auto">
            <a:xfrm>
              <a:off x="2729" y="2180"/>
              <a:ext cx="65" cy="7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23"/>
            <p:cNvSpPr>
              <a:spLocks noChangeArrowheads="1"/>
            </p:cNvSpPr>
            <p:nvPr/>
          </p:nvSpPr>
          <p:spPr bwMode="auto">
            <a:xfrm>
              <a:off x="2681" y="2273"/>
              <a:ext cx="1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GB" sz="1000"/>
                <a:t>6</a:t>
              </a:r>
            </a:p>
          </p:txBody>
        </p:sp>
      </p:grpSp>
      <p:sp>
        <p:nvSpPr>
          <p:cNvPr id="116" name="Rectangle 11"/>
          <p:cNvSpPr>
            <a:spLocks noChangeArrowheads="1"/>
          </p:cNvSpPr>
          <p:nvPr/>
        </p:nvSpPr>
        <p:spPr bwMode="auto">
          <a:xfrm>
            <a:off x="2555776" y="3543101"/>
            <a:ext cx="157089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800" dirty="0"/>
              <a:t>Na škále</a:t>
            </a:r>
            <a:r>
              <a:rPr lang="en-GB" sz="800" dirty="0"/>
              <a:t> 1-6</a:t>
            </a:r>
            <a:r>
              <a:rPr lang="cs-CZ" sz="800" dirty="0"/>
              <a:t>, kde</a:t>
            </a:r>
            <a:br>
              <a:rPr lang="cs-CZ" sz="800" dirty="0"/>
            </a:br>
            <a:r>
              <a:rPr lang="en-GB" sz="800" dirty="0" smtClean="0"/>
              <a:t>1=</a:t>
            </a:r>
            <a:r>
              <a:rPr lang="cs-CZ" sz="800" dirty="0" smtClean="0"/>
              <a:t> nedůležité pro mě osobně</a:t>
            </a:r>
            <a:br>
              <a:rPr lang="cs-CZ" sz="800" dirty="0" smtClean="0"/>
            </a:br>
            <a:r>
              <a:rPr lang="en-GB" sz="800" dirty="0" smtClean="0"/>
              <a:t>a 6=</a:t>
            </a:r>
            <a:r>
              <a:rPr lang="cs-CZ" sz="800" dirty="0" smtClean="0"/>
              <a:t>nejdůležitější pro mě osobně</a:t>
            </a:r>
            <a:endParaRPr lang="en-GB" sz="800" dirty="0"/>
          </a:p>
        </p:txBody>
      </p:sp>
      <p:sp>
        <p:nvSpPr>
          <p:cNvPr id="117" name="Rectangle 11"/>
          <p:cNvSpPr>
            <a:spLocks noChangeArrowheads="1"/>
          </p:cNvSpPr>
          <p:nvPr/>
        </p:nvSpPr>
        <p:spPr bwMode="auto">
          <a:xfrm>
            <a:off x="2555776" y="4695229"/>
            <a:ext cx="157089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800" dirty="0"/>
              <a:t>Na škále</a:t>
            </a:r>
            <a:r>
              <a:rPr lang="en-GB" sz="800" dirty="0"/>
              <a:t> 1-6</a:t>
            </a:r>
            <a:r>
              <a:rPr lang="cs-CZ" sz="800" dirty="0"/>
              <a:t>, kde</a:t>
            </a:r>
            <a:br>
              <a:rPr lang="cs-CZ" sz="800" dirty="0"/>
            </a:br>
            <a:r>
              <a:rPr lang="en-GB" sz="800" dirty="0" smtClean="0"/>
              <a:t>1=</a:t>
            </a:r>
            <a:r>
              <a:rPr lang="cs-CZ" sz="800" dirty="0" smtClean="0"/>
              <a:t> nedůležité pro mě osobně</a:t>
            </a:r>
            <a:br>
              <a:rPr lang="cs-CZ" sz="800" dirty="0" smtClean="0"/>
            </a:br>
            <a:r>
              <a:rPr lang="en-GB" sz="800" dirty="0" smtClean="0"/>
              <a:t>a 6=</a:t>
            </a:r>
            <a:r>
              <a:rPr lang="cs-CZ" sz="800" dirty="0" smtClean="0"/>
              <a:t>nejdůležitější pro mě osobně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17704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4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cs-CZ" sz="1800" b="1" dirty="0"/>
              <a:t>Kdybyste měl(a) vybrat </a:t>
            </a:r>
            <a:r>
              <a:rPr lang="cs-CZ" sz="1800" b="1" dirty="0" smtClean="0"/>
              <a:t> JEN JEDNU </a:t>
            </a:r>
            <a:r>
              <a:rPr lang="cs-CZ" sz="1800" b="1" dirty="0"/>
              <a:t>věc, kterou by </a:t>
            </a:r>
            <a:r>
              <a:rPr lang="cs-CZ" sz="1800" b="1" dirty="0" smtClean="0"/>
              <a:t>Centrum primární prevence</a:t>
            </a:r>
            <a:r>
              <a:rPr lang="en-US" sz="1800" b="1" dirty="0" smtClean="0"/>
              <a:t> </a:t>
            </a:r>
            <a:r>
              <a:rPr lang="cs-CZ" sz="1800" b="1" dirty="0" smtClean="0"/>
              <a:t>mělo na Kladensku zlepšit – jak znáte situaci v ČR celkově, </a:t>
            </a:r>
            <a:r>
              <a:rPr lang="cs-CZ" sz="1800" b="1" dirty="0"/>
              <a:t>která </a:t>
            </a:r>
            <a:r>
              <a:rPr lang="cs-CZ" sz="1800" b="1" dirty="0" smtClean="0"/>
              <a:t> by </a:t>
            </a:r>
            <a:r>
              <a:rPr lang="cs-CZ" sz="1800" b="1" dirty="0"/>
              <a:t>to </a:t>
            </a:r>
            <a:r>
              <a:rPr lang="cs-CZ" sz="1800" b="1" dirty="0" smtClean="0"/>
              <a:t>byla</a:t>
            </a:r>
            <a:br>
              <a:rPr lang="cs-CZ" sz="1800" b="1" dirty="0" smtClean="0"/>
            </a:br>
            <a:r>
              <a:rPr lang="cs-CZ" sz="1800" b="1" dirty="0" smtClean="0"/>
              <a:t>a proč?</a:t>
            </a:r>
            <a:endParaRPr lang="cs-CZ" sz="1800" b="1" dirty="0"/>
          </a:p>
          <a:p>
            <a:pPr>
              <a:buFontTx/>
              <a:buChar char="•"/>
            </a:pPr>
            <a:endParaRPr lang="en-GB" sz="1800" b="1" dirty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en-GB" sz="1800" b="1" dirty="0"/>
          </a:p>
          <a:p>
            <a:pPr>
              <a:buNone/>
            </a:pPr>
            <a:endParaRPr lang="en-GB" sz="1800" b="1" dirty="0"/>
          </a:p>
          <a:p>
            <a:pPr>
              <a:buFontTx/>
              <a:buChar char="•"/>
            </a:pPr>
            <a:r>
              <a:rPr lang="cs-CZ" sz="1800" b="1" dirty="0"/>
              <a:t>Existuje něco, o čem jsme dnes zde nemluvili a co si myslíte, že by rozhodně mělo být k tématu řečeno?</a:t>
            </a:r>
            <a:endParaRPr lang="en-GB" sz="1800" b="1" dirty="0"/>
          </a:p>
          <a:p>
            <a:pPr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037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Děkujeme za spolupráci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EDIAN - barevnost 1a">
      <a:dk1>
        <a:sysClr val="windowText" lastClr="000000"/>
      </a:dk1>
      <a:lt1>
        <a:sysClr val="window" lastClr="FFFFFF"/>
      </a:lt1>
      <a:dk2>
        <a:srgbClr val="005293"/>
      </a:dk2>
      <a:lt2>
        <a:srgbClr val="989B97"/>
      </a:lt2>
      <a:accent1>
        <a:srgbClr val="043B5D"/>
      </a:accent1>
      <a:accent2>
        <a:srgbClr val="3587C9"/>
      </a:accent2>
      <a:accent3>
        <a:srgbClr val="86BDE2"/>
      </a:accent3>
      <a:accent4>
        <a:srgbClr val="A0D127"/>
      </a:accent4>
      <a:accent5>
        <a:srgbClr val="FF371B"/>
      </a:accent5>
      <a:accent6>
        <a:srgbClr val="F9FF05"/>
      </a:accent6>
      <a:hlink>
        <a:srgbClr val="005293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ustom Color 1">
      <a:srgbClr val="319141"/>
    </a:custClr>
    <a:custClr name="Custom Color 2">
      <a:srgbClr val="38BDC4"/>
    </a:custClr>
    <a:custClr name="Custom Color 3">
      <a:srgbClr val="D9AC3E"/>
    </a:custClr>
    <a:custClr name="Custom Color 4">
      <a:srgbClr val="D85F04"/>
    </a:custClr>
    <a:custClr name="Custom Color 5">
      <a:srgbClr val="C03F2A"/>
    </a:custClr>
    <a:custClr name="Custom Color 6">
      <a:srgbClr val="6E5F54"/>
    </a:custClr>
    <a:custClr name="Custom Color 7">
      <a:srgbClr val="33CC33"/>
    </a:custClr>
    <a:custClr name="Custom Color 8">
      <a:srgbClr val="CCFF33"/>
    </a:custClr>
    <a:custClr name="Custom Color 9">
      <a:srgbClr val="FF99FF"/>
    </a:custClr>
    <a:custClr name="Custom Color 10">
      <a:srgbClr val="FF5050"/>
    </a:custClr>
    <a:custClr name="Custom Color 11">
      <a:srgbClr val="CC00CC"/>
    </a:custClr>
    <a:custClr name="Custom Color 12">
      <a:srgbClr val="993366"/>
    </a:custClr>
  </a:custClr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AE00118659D94CA5189CBD3C59228C" ma:contentTypeVersion="2" ma:contentTypeDescription="Vytvoří nový dokument" ma:contentTypeScope="" ma:versionID="bdc18be14620696c5e4f97edc2db4b34">
  <xsd:schema xmlns:xsd="http://www.w3.org/2001/XMLSchema" xmlns:xs="http://www.w3.org/2001/XMLSchema" xmlns:p="http://schemas.microsoft.com/office/2006/metadata/properties" xmlns:ns2="09e56ba5-7b68-4d7b-b3fd-83f52177480f" targetNamespace="http://schemas.microsoft.com/office/2006/metadata/properties" ma:root="true" ma:fieldsID="6274cce076eca724cea81f6a6b53151f" ns2:_="">
    <xsd:import namespace="09e56ba5-7b68-4d7b-b3fd-83f52177480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56ba5-7b68-4d7b-b3fd-83f52177480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F604CC-0E3F-420B-9230-D7A0B90A54C2}"/>
</file>

<file path=customXml/itemProps2.xml><?xml version="1.0" encoding="utf-8"?>
<ds:datastoreItem xmlns:ds="http://schemas.openxmlformats.org/officeDocument/2006/customXml" ds:itemID="{CCA9E332-6B1F-42D1-B140-4E1B092EC810}"/>
</file>

<file path=customXml/itemProps3.xml><?xml version="1.0" encoding="utf-8"?>
<ds:datastoreItem xmlns:ds="http://schemas.openxmlformats.org/officeDocument/2006/customXml" ds:itemID="{EB5F4B7E-B73F-4429-8C27-A8E20C494FCA}"/>
</file>

<file path=docProps/app.xml><?xml version="1.0" encoding="utf-8"?>
<Properties xmlns="http://schemas.openxmlformats.org/officeDocument/2006/extended-properties" xmlns:vt="http://schemas.openxmlformats.org/officeDocument/2006/docPropsVTypes">
  <Template>Motiv sady Office</Template>
  <TotalTime>798</TotalTime>
  <Words>350</Words>
  <Application>Microsoft Office PowerPoint</Application>
  <PresentationFormat>Předvádění na obrazovce (4:3)</PresentationFormat>
  <Paragraphs>128</Paragraphs>
  <Slides>9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Wingdings</vt:lpstr>
      <vt:lpstr>Motiv sady Office</vt:lpstr>
      <vt:lpstr>Workshop s experty</vt:lpstr>
      <vt:lpstr>Cíle setkání</vt:lpstr>
      <vt:lpstr>Postup workshopu</vt:lpstr>
      <vt:lpstr>1.</vt:lpstr>
      <vt:lpstr>2.</vt:lpstr>
      <vt:lpstr>3A.</vt:lpstr>
      <vt:lpstr>3B.</vt:lpstr>
      <vt:lpstr>4.</vt:lpstr>
      <vt:lpstr>Děkujeme za spolupráci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Zuzana-D</dc:creator>
  <cp:lastModifiedBy>Zuzana Dvořáková</cp:lastModifiedBy>
  <cp:revision>126</cp:revision>
  <cp:lastPrinted>2013-02-04T10:41:54Z</cp:lastPrinted>
  <dcterms:created xsi:type="dcterms:W3CDTF">2012-06-01T13:59:42Z</dcterms:created>
  <dcterms:modified xsi:type="dcterms:W3CDTF">2015-10-02T11:16:35Z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0x01010048AE00118659D94CA5189CBD3C59228C</vt:lpwstr>
  </property>
</Properties>
</file>