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3"/>
  </p:notesMasterIdLst>
  <p:handoutMasterIdLst>
    <p:handoutMasterId r:id="rId24"/>
  </p:handoutMasterIdLst>
  <p:sldIdLst>
    <p:sldId id="555" r:id="rId2"/>
    <p:sldId id="717" r:id="rId3"/>
    <p:sldId id="752" r:id="rId4"/>
    <p:sldId id="718" r:id="rId5"/>
    <p:sldId id="747" r:id="rId6"/>
    <p:sldId id="732" r:id="rId7"/>
    <p:sldId id="731" r:id="rId8"/>
    <p:sldId id="733" r:id="rId9"/>
    <p:sldId id="734" r:id="rId10"/>
    <p:sldId id="735" r:id="rId11"/>
    <p:sldId id="725" r:id="rId12"/>
    <p:sldId id="748" r:id="rId13"/>
    <p:sldId id="750" r:id="rId14"/>
    <p:sldId id="753" r:id="rId15"/>
    <p:sldId id="723" r:id="rId16"/>
    <p:sldId id="724" r:id="rId17"/>
    <p:sldId id="727" r:id="rId18"/>
    <p:sldId id="728" r:id="rId19"/>
    <p:sldId id="729" r:id="rId20"/>
    <p:sldId id="730" r:id="rId21"/>
    <p:sldId id="636" r:id="rId22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7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339">
          <p15:clr>
            <a:srgbClr val="A4A3A4"/>
          </p15:clr>
        </p15:guide>
        <p15:guide id="4" pos="5012">
          <p15:clr>
            <a:srgbClr val="A4A3A4"/>
          </p15:clr>
        </p15:guide>
        <p15:guide id="5" pos="3243">
          <p15:clr>
            <a:srgbClr val="A4A3A4"/>
          </p15:clr>
        </p15:guide>
        <p15:guide id="6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3B8"/>
    <a:srgbClr val="0063A2"/>
    <a:srgbClr val="B80000"/>
    <a:srgbClr val="F26E77"/>
    <a:srgbClr val="F15D68"/>
    <a:srgbClr val="6AD88F"/>
    <a:srgbClr val="FF9900"/>
    <a:srgbClr val="07D6DB"/>
    <a:srgbClr val="EC2D3B"/>
    <a:srgbClr val="0A6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1" autoAdjust="0"/>
    <p:restoredTop sz="97993" autoAdjust="0"/>
  </p:normalViewPr>
  <p:slideViewPr>
    <p:cSldViewPr snapToGrid="0">
      <p:cViewPr varScale="1">
        <p:scale>
          <a:sx n="110" d="100"/>
          <a:sy n="110" d="100"/>
        </p:scale>
        <p:origin x="1722" y="108"/>
      </p:cViewPr>
      <p:guideLst>
        <p:guide orient="horz" pos="3475"/>
        <p:guide orient="horz" pos="2160"/>
        <p:guide orient="horz" pos="3339"/>
        <p:guide pos="5012"/>
        <p:guide pos="3243"/>
        <p:guide pos="2381"/>
      </p:guideLst>
    </p:cSldViewPr>
  </p:slideViewPr>
  <p:outlineViewPr>
    <p:cViewPr>
      <p:scale>
        <a:sx n="33" d="100"/>
        <a:sy n="33" d="100"/>
      </p:scale>
      <p:origin x="0" y="16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832" y="-78"/>
      </p:cViewPr>
      <p:guideLst>
        <p:guide orient="horz" pos="311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18287843011499"/>
          <c:y val="1.3664378425517631E-2"/>
          <c:w val="0.69981712156988507"/>
          <c:h val="0.92921238321730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249A50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invertIfNegative val="0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80-4A72-82BE-3E5DF4DCB788}"/>
                </c:ext>
              </c:extLst>
            </c:dLbl>
            <c:dLbl>
              <c:idx val="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80-4A72-82BE-3E5DF4DCB78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Do zdravotní péče – kojenecký ústav, dětské centrum</c:v>
                </c:pt>
                <c:pt idx="1">
                  <c:v>Do přechodné pěstounské péče</c:v>
                </c:pt>
                <c:pt idx="2">
                  <c:v>K adopci / osvojení</c:v>
                </c:pt>
                <c:pt idx="3">
                  <c:v>K příbuzným</c:v>
                </c:pt>
                <c:pt idx="4">
                  <c:v>Do dlouhodobé pěstounské péče</c:v>
                </c:pt>
                <c:pt idx="5">
                  <c:v>Do zdravotní péče – nemocnice</c:v>
                </c:pt>
                <c:pt idx="6">
                  <c:v>Jinam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63</c:v>
                </c:pt>
                <c:pt idx="1">
                  <c:v>9.9</c:v>
                </c:pt>
                <c:pt idx="2">
                  <c:v>9.6999999999999993</c:v>
                </c:pt>
                <c:pt idx="3">
                  <c:v>8.4</c:v>
                </c:pt>
                <c:pt idx="4">
                  <c:v>6.4</c:v>
                </c:pt>
                <c:pt idx="5">
                  <c:v>1.6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49919488"/>
        <c:axId val="49917952"/>
      </c:barChart>
      <c:valAx>
        <c:axId val="49917952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49919488"/>
        <c:crosses val="autoZero"/>
        <c:crossBetween val="between"/>
      </c:valAx>
      <c:catAx>
        <c:axId val="499194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917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213074949859"/>
          <c:y val="4.4195711083255741E-2"/>
          <c:w val="0.61732555643303333"/>
          <c:h val="0.826783389753845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249A50"/>
            </a:solidFill>
            <a:ln>
              <a:noFill/>
            </a:ln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FE-434F-AF92-9708EB2DEE8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Kojenecký ústav může zanechat na psychickém vývoji dítěte trvalé následky.</c:v>
                </c:pt>
                <c:pt idx="1">
                  <c:v>Děti, které vyrůstají v kojeneckém ústavu, se chovají jinak než ostatní děti.</c:v>
                </c:pt>
                <c:pt idx="2">
                  <c:v>Vývoj dětí, které vyrůstají v kojeneckém ústavu, se opožďuje.</c:v>
                </c:pt>
                <c:pt idx="3">
                  <c:v>Kojenecký ústav nemá žádné dopady na dítě, protože malé děti potřebují především zdravotní péči.</c:v>
                </c:pt>
                <c:pt idx="4">
                  <c:v>Kojenecký ústav nemá žádné dopady na dítě, protože je o děti dobře postaráno.</c:v>
                </c:pt>
                <c:pt idx="5">
                  <c:v>Kojenecký ústav nemá dopady na dítě, protože na vývoj miminka nemá vliv prostředí, kde žije.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26.9</c:v>
                </c:pt>
                <c:pt idx="1">
                  <c:v>15.5</c:v>
                </c:pt>
                <c:pt idx="2">
                  <c:v>11.9</c:v>
                </c:pt>
                <c:pt idx="3">
                  <c:v>5.7</c:v>
                </c:pt>
                <c:pt idx="4">
                  <c:v>4.7</c:v>
                </c:pt>
                <c:pt idx="5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FE-434F-AF92-9708EB2DEE8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rgbClr val="33BF6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Kojenecký ústav může zanechat na psychickém vývoji dítěte trvalé následky.</c:v>
                </c:pt>
                <c:pt idx="1">
                  <c:v>Děti, které vyrůstají v kojeneckém ústavu, se chovají jinak než ostatní děti.</c:v>
                </c:pt>
                <c:pt idx="2">
                  <c:v>Vývoj dětí, které vyrůstají v kojeneckém ústavu, se opožďuje.</c:v>
                </c:pt>
                <c:pt idx="3">
                  <c:v>Kojenecký ústav nemá žádné dopady na dítě, protože malé děti potřebují především zdravotní péči.</c:v>
                </c:pt>
                <c:pt idx="4">
                  <c:v>Kojenecký ústav nemá žádné dopady na dítě, protože je o děti dobře postaráno.</c:v>
                </c:pt>
                <c:pt idx="5">
                  <c:v>Kojenecký ústav nemá dopady na dítě, protože na vývoj miminka nemá vliv prostředí, kde žije.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43.4</c:v>
                </c:pt>
                <c:pt idx="1">
                  <c:v>52.2</c:v>
                </c:pt>
                <c:pt idx="2">
                  <c:v>37.799999999999997</c:v>
                </c:pt>
                <c:pt idx="3">
                  <c:v>12.7</c:v>
                </c:pt>
                <c:pt idx="4">
                  <c:v>25.5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FE-434F-AF92-9708EB2DEE8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EC2D3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Kojenecký ústav může zanechat na psychickém vývoji dítěte trvalé následky.</c:v>
                </c:pt>
                <c:pt idx="1">
                  <c:v>Děti, které vyrůstají v kojeneckém ústavu, se chovají jinak než ostatní děti.</c:v>
                </c:pt>
                <c:pt idx="2">
                  <c:v>Vývoj dětí, které vyrůstají v kojeneckém ústavu, se opožďuje.</c:v>
                </c:pt>
                <c:pt idx="3">
                  <c:v>Kojenecký ústav nemá žádné dopady na dítě, protože malé děti potřebují především zdravotní péči.</c:v>
                </c:pt>
                <c:pt idx="4">
                  <c:v>Kojenecký ústav nemá žádné dopady na dítě, protože je o děti dobře postaráno.</c:v>
                </c:pt>
                <c:pt idx="5">
                  <c:v>Kojenecký ústav nemá dopady na dítě, protože na vývoj miminka nemá vliv prostředí, kde žije.</c:v>
                </c:pt>
              </c:strCache>
            </c:strRef>
          </c:cat>
          <c:val>
            <c:numRef>
              <c:f>List1!$D$2:$D$7</c:f>
              <c:numCache>
                <c:formatCode>General</c:formatCode>
                <c:ptCount val="6"/>
                <c:pt idx="0">
                  <c:v>21.1</c:v>
                </c:pt>
                <c:pt idx="1">
                  <c:v>26</c:v>
                </c:pt>
                <c:pt idx="2">
                  <c:v>39.6</c:v>
                </c:pt>
                <c:pt idx="3">
                  <c:v>39.200000000000003</c:v>
                </c:pt>
                <c:pt idx="4">
                  <c:v>46.4</c:v>
                </c:pt>
                <c:pt idx="5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FE-434F-AF92-9708EB2DEE8A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E1C34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Kojenecký ústav může zanechat na psychickém vývoji dítěte trvalé následky.</c:v>
                </c:pt>
                <c:pt idx="1">
                  <c:v>Děti, které vyrůstají v kojeneckém ústavu, se chovají jinak než ostatní děti.</c:v>
                </c:pt>
                <c:pt idx="2">
                  <c:v>Vývoj dětí, které vyrůstají v kojeneckém ústavu, se opožďuje.</c:v>
                </c:pt>
                <c:pt idx="3">
                  <c:v>Kojenecký ústav nemá žádné dopady na dítě, protože malé děti potřebují především zdravotní péči.</c:v>
                </c:pt>
                <c:pt idx="4">
                  <c:v>Kojenecký ústav nemá žádné dopady na dítě, protože je o děti dobře postaráno.</c:v>
                </c:pt>
                <c:pt idx="5">
                  <c:v>Kojenecký ústav nemá dopady na dítě, protože na vývoj miminka nemá vliv prostředí, kde žije.</c:v>
                </c:pt>
              </c:strCache>
            </c:strRef>
          </c:cat>
          <c:val>
            <c:numRef>
              <c:f>List1!$E$2:$E$7</c:f>
              <c:numCache>
                <c:formatCode>General</c:formatCode>
                <c:ptCount val="6"/>
                <c:pt idx="0">
                  <c:v>6.8</c:v>
                </c:pt>
                <c:pt idx="1">
                  <c:v>4.5999999999999996</c:v>
                </c:pt>
                <c:pt idx="2">
                  <c:v>9.3000000000000007</c:v>
                </c:pt>
                <c:pt idx="3">
                  <c:v>42.3</c:v>
                </c:pt>
                <c:pt idx="4">
                  <c:v>22.6</c:v>
                </c:pt>
                <c:pt idx="5">
                  <c:v>45.7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FE-434F-AF92-9708EB2DE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232977920"/>
        <c:axId val="232979456"/>
      </c:barChart>
      <c:catAx>
        <c:axId val="2329779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2979456"/>
        <c:crosses val="autoZero"/>
        <c:auto val="1"/>
        <c:lblAlgn val="ctr"/>
        <c:lblOffset val="100"/>
        <c:noMultiLvlLbl val="0"/>
      </c:catAx>
      <c:valAx>
        <c:axId val="23297945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329779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854099458046129"/>
          <c:y val="0.92477491769087139"/>
          <c:w val="0.7105596461219742"/>
          <c:h val="6.3729110645313974E-2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18287843011499"/>
          <c:y val="1.3664378425517631E-2"/>
          <c:w val="0.69981712156988507"/>
          <c:h val="0.92921238321730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249A50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invertIfNegative val="0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1400" b="0" i="0" u="none" strike="noStrike" kern="1200" baseline="0"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780-4A72-82BE-3E5DF4DCB78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Do péče jiné osoby nebo poručníka (např. známým, kamarádům)</c:v>
                </c:pt>
                <c:pt idx="1">
                  <c:v>Do přechodné pěstounské péče do péče pěstouna</c:v>
                </c:pt>
                <c:pt idx="2">
                  <c:v>Do Klokánku do péče „tet“</c:v>
                </c:pt>
                <c:pt idx="3">
                  <c:v>Do adopce / k dlouhodobé pěstounské péči</c:v>
                </c:pt>
                <c:pt idx="4">
                  <c:v>Do kojeneckého ústavu do péče zdravotního personálu</c:v>
                </c:pt>
                <c:pt idx="5">
                  <c:v>Jinam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67.5</c:v>
                </c:pt>
                <c:pt idx="1">
                  <c:v>9.3000000000000007</c:v>
                </c:pt>
                <c:pt idx="2">
                  <c:v>7.7</c:v>
                </c:pt>
                <c:pt idx="3">
                  <c:v>5.7</c:v>
                </c:pt>
                <c:pt idx="4">
                  <c:v>5</c:v>
                </c:pt>
                <c:pt idx="5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33407616"/>
        <c:axId val="233401728"/>
      </c:barChart>
      <c:valAx>
        <c:axId val="233401728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233407616"/>
        <c:crosses val="autoZero"/>
        <c:crossBetween val="between"/>
      </c:valAx>
      <c:catAx>
        <c:axId val="2334076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 rot="0" anchor="ctr" anchorCtr="1"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34017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18287843011499"/>
          <c:y val="1.3664378425517631E-2"/>
          <c:w val="0.69981712156988507"/>
          <c:h val="0.92921238321730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249A50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invertIfNegative val="0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Z porodnice</c:v>
                </c:pt>
                <c:pt idx="1">
                  <c:v>Z kojeneckého ústavu z péče zdravotního personálu</c:v>
                </c:pt>
                <c:pt idx="2">
                  <c:v>Z babyboxu</c:v>
                </c:pt>
                <c:pt idx="3">
                  <c:v>Z přechodné pěstounské péče z péče pěstouna</c:v>
                </c:pt>
                <c:pt idx="4">
                  <c:v>Z Klokánku z péče „tet“</c:v>
                </c:pt>
                <c:pt idx="5">
                  <c:v>Ze zařízení pro děti, které potřebují okamžitou pomoc (tzv. ZDVOP)</c:v>
                </c:pt>
                <c:pt idx="6">
                  <c:v>Z dětského domova (starší dítě)</c:v>
                </c:pt>
                <c:pt idx="7">
                  <c:v>Z jiné péče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52.5</c:v>
                </c:pt>
                <c:pt idx="1">
                  <c:v>14.6</c:v>
                </c:pt>
                <c:pt idx="2">
                  <c:v>14.5</c:v>
                </c:pt>
                <c:pt idx="3">
                  <c:v>5.5</c:v>
                </c:pt>
                <c:pt idx="4">
                  <c:v>4.7</c:v>
                </c:pt>
                <c:pt idx="5">
                  <c:v>3.6</c:v>
                </c:pt>
                <c:pt idx="6">
                  <c:v>3</c:v>
                </c:pt>
                <c:pt idx="7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33686912"/>
        <c:axId val="233685376"/>
      </c:barChart>
      <c:valAx>
        <c:axId val="23368537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233686912"/>
        <c:crosses val="autoZero"/>
        <c:crossBetween val="between"/>
      </c:valAx>
      <c:catAx>
        <c:axId val="2336869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3685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047788479717354"/>
          <c:y val="5.8088612509829662E-2"/>
          <c:w val="0.66012255679834664"/>
          <c:h val="0.7476372324030178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Velmi bych se obával(a)</c:v>
                </c:pt>
              </c:strCache>
            </c:strRef>
          </c:tx>
          <c:spPr>
            <a:solidFill>
              <a:srgbClr val="249A50"/>
            </a:solidFill>
            <a:ln>
              <a:noFill/>
            </a:ln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FB-42F0-884B-57A74B0A462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 kojeneckém ústavu / v dětském domově</c:v>
                </c:pt>
                <c:pt idx="1">
                  <c:v>V adopci / dlouhodobém pěstounství</c:v>
                </c:pt>
              </c:strCache>
            </c:strRef>
          </c:cat>
          <c:val>
            <c:numRef>
              <c:f>List1!$B$2:$C$2</c:f>
              <c:numCache>
                <c:formatCode>General</c:formatCode>
                <c:ptCount val="2"/>
                <c:pt idx="0">
                  <c:v>10.1</c:v>
                </c:pt>
                <c:pt idx="1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B-42F0-884B-57A74B0A462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Trochu bych se obával(a)</c:v>
                </c:pt>
              </c:strCache>
            </c:strRef>
          </c:tx>
          <c:spPr>
            <a:solidFill>
              <a:srgbClr val="33BF6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4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 kojeneckém ústavu / v dětském domově</c:v>
                </c:pt>
                <c:pt idx="1">
                  <c:v>V adopci / dlouhodobém pěstounství</c:v>
                </c:pt>
              </c:strCache>
            </c:strRef>
          </c:cat>
          <c:val>
            <c:numRef>
              <c:f>List1!$B$3:$C$3</c:f>
              <c:numCache>
                <c:formatCode>General</c:formatCode>
                <c:ptCount val="2"/>
                <c:pt idx="0">
                  <c:v>38.6</c:v>
                </c:pt>
                <c:pt idx="1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B-42F0-884B-57A74B0A462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Spíše bych se neobával(a)</c:v>
                </c:pt>
              </c:strCache>
            </c:strRef>
          </c:tx>
          <c:spPr>
            <a:solidFill>
              <a:srgbClr val="EC2D3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4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 kojeneckém ústavu / v dětském domově</c:v>
                </c:pt>
                <c:pt idx="1">
                  <c:v>V adopci / dlouhodobém pěstounství</c:v>
                </c:pt>
              </c:strCache>
            </c:strRef>
          </c:cat>
          <c:val>
            <c:numRef>
              <c:f>List1!$B$4:$C$4</c:f>
              <c:numCache>
                <c:formatCode>General</c:formatCode>
                <c:ptCount val="2"/>
                <c:pt idx="0">
                  <c:v>30.1</c:v>
                </c:pt>
                <c:pt idx="1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FB-42F0-884B-57A74B0A462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Určitě bych se neobával(a)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4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 kojeneckém ústavu / v dětském domově</c:v>
                </c:pt>
                <c:pt idx="1">
                  <c:v>V adopci / dlouhodobém pěstounství</c:v>
                </c:pt>
              </c:strCache>
            </c:strRef>
          </c:cat>
          <c:val>
            <c:numRef>
              <c:f>List1!$B$5:$C$5</c:f>
              <c:numCache>
                <c:formatCode>General</c:formatCode>
                <c:ptCount val="2"/>
                <c:pt idx="0">
                  <c:v>21.2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FB-42F0-884B-57A74B0A4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238629632"/>
        <c:axId val="238631168"/>
      </c:barChart>
      <c:catAx>
        <c:axId val="2386296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8631168"/>
        <c:crosses val="autoZero"/>
        <c:auto val="1"/>
        <c:lblAlgn val="ctr"/>
        <c:lblOffset val="100"/>
        <c:noMultiLvlLbl val="0"/>
      </c:catAx>
      <c:valAx>
        <c:axId val="23863116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386296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702866328817463"/>
          <c:y val="0.8561192568976147"/>
          <c:w val="0.79009266549814972"/>
          <c:h val="6.503698446867287E-2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18287843011499"/>
          <c:y val="1.3664378425517631E-2"/>
          <c:w val="0.69981712156988507"/>
          <c:h val="0.92921238321730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249A50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invertIfNegative val="0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Budu se obávat dědičných vlastností po rodičích, kteří ho odložili (do ústavu).</c:v>
                </c:pt>
                <c:pt idx="1">
                  <c:v>Nebude schopen/schopna vést rodinný život, který sám/sama nezažil(a).</c:v>
                </c:pt>
                <c:pt idx="2">
                  <c:v>Bude znevýhodněný/á životem v netradičním prostředí.</c:v>
                </c:pt>
                <c:pt idx="3">
                  <c:v>Nebude mít vlastní rodinné zázemí.</c:v>
                </c:pt>
                <c:pt idx="4">
                  <c:v>Jiný důvod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41.6</c:v>
                </c:pt>
                <c:pt idx="1">
                  <c:v>25.8</c:v>
                </c:pt>
                <c:pt idx="2">
                  <c:v>20.399999999999999</c:v>
                </c:pt>
                <c:pt idx="3">
                  <c:v>9.6</c:v>
                </c:pt>
                <c:pt idx="4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38689664"/>
        <c:axId val="238688128"/>
      </c:barChart>
      <c:valAx>
        <c:axId val="238688128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238689664"/>
        <c:crosses val="autoZero"/>
        <c:crossBetween val="between"/>
      </c:valAx>
      <c:catAx>
        <c:axId val="2386896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86881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18287843011499"/>
          <c:y val="1.3664378425517631E-2"/>
          <c:w val="0.69981712156988507"/>
          <c:h val="0.92921238321730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249A50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invertIfNegative val="0"/>
            <c:bubble3D val="0"/>
            <c:spPr>
              <a:solidFill>
                <a:srgbClr val="249A50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invertIfNegative val="0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780-4A72-82BE-3E5DF4DCB788}"/>
                </c:ext>
              </c:extLst>
            </c:dLbl>
            <c:dLbl>
              <c:idx val="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780-4A72-82BE-3E5DF4DCB78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K adopci / osvojení</c:v>
                </c:pt>
                <c:pt idx="1">
                  <c:v>K příbuzným</c:v>
                </c:pt>
                <c:pt idx="2">
                  <c:v>Do dlouhodobé pěstounské péče</c:v>
                </c:pt>
                <c:pt idx="3">
                  <c:v>Do zdravotní péče – kojenecký ústav, dětské centrum</c:v>
                </c:pt>
                <c:pt idx="4">
                  <c:v>Do přechodné pěstounské péče</c:v>
                </c:pt>
                <c:pt idx="5">
                  <c:v>Do zdravotní péče – nemocnice</c:v>
                </c:pt>
                <c:pt idx="6">
                  <c:v>Jinam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40.5</c:v>
                </c:pt>
                <c:pt idx="1">
                  <c:v>32.700000000000003</c:v>
                </c:pt>
                <c:pt idx="2">
                  <c:v>13.4</c:v>
                </c:pt>
                <c:pt idx="3">
                  <c:v>7.7</c:v>
                </c:pt>
                <c:pt idx="4">
                  <c:v>4.3</c:v>
                </c:pt>
                <c:pt idx="5">
                  <c:v>0.7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49954816"/>
        <c:axId val="49940736"/>
      </c:barChart>
      <c:valAx>
        <c:axId val="4994073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49954816"/>
        <c:crosses val="autoZero"/>
        <c:crossBetween val="between"/>
      </c:valAx>
      <c:catAx>
        <c:axId val="499548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9407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7276735333503"/>
          <c:y val="6.069353112096651E-2"/>
          <c:w val="0.47544658780603333"/>
          <c:h val="0.91431501488804745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Rozhodně ano</c:v>
                </c:pt>
                <c:pt idx="1">
                  <c:v>Spíše ano</c:v>
                </c:pt>
                <c:pt idx="2">
                  <c:v>Spíše ne</c:v>
                </c:pt>
                <c:pt idx="3">
                  <c:v>Rozhodně ne</c:v>
                </c:pt>
                <c:pt idx="4">
                  <c:v>Nevím, nedokážu posoudit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44.7</c:v>
                </c:pt>
                <c:pt idx="1">
                  <c:v>39.799999999999997</c:v>
                </c:pt>
                <c:pt idx="2">
                  <c:v>7.2</c:v>
                </c:pt>
                <c:pt idx="3">
                  <c:v>2.2999999999999998</c:v>
                </c:pt>
                <c:pt idx="4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2521357276092135"/>
          <c:y val="9.1639360668567774E-2"/>
          <c:w val="0.2747864272390787"/>
          <c:h val="0.8199906893480744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213074949859"/>
          <c:y val="4.4195711083255741E-2"/>
          <c:w val="0.61732555643303333"/>
          <c:h val="0.826783389753845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249A50"/>
            </a:solidFill>
            <a:ln>
              <a:noFill/>
            </a:ln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FE-434F-AF92-9708EB2DEE8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Malé děti mají žít jen v rodině.</c:v>
                </c:pt>
                <c:pt idx="1">
                  <c:v>Děti je možné umisťovat do jiných zařízení s lepšími podmínkami, než jsou kojenecké ústavy.</c:v>
                </c:pt>
                <c:pt idx="2">
                  <c:v>Pro malé děti potřebujeme vysoce odborná zdravotnická zařízení, jako jsou kojenecké ústavy.</c:v>
                </c:pt>
                <c:pt idx="3">
                  <c:v>Kojenecké ústavy jsou ta nejlepší alternativa pro opuštěné malé děti.</c:v>
                </c:pt>
                <c:pt idx="4">
                  <c:v>Kojenecké ústavy jsou jediné řešení, které pro tyto děti máme.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50</c:v>
                </c:pt>
                <c:pt idx="1">
                  <c:v>20.3</c:v>
                </c:pt>
                <c:pt idx="2">
                  <c:v>21.4</c:v>
                </c:pt>
                <c:pt idx="3">
                  <c:v>12.5</c:v>
                </c:pt>
                <c:pt idx="4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FE-434F-AF92-9708EB2DEE8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rgbClr val="33BF6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Malé děti mají žít jen v rodině.</c:v>
                </c:pt>
                <c:pt idx="1">
                  <c:v>Děti je možné umisťovat do jiných zařízení s lepšími podmínkami, než jsou kojenecké ústavy.</c:v>
                </c:pt>
                <c:pt idx="2">
                  <c:v>Pro malé děti potřebujeme vysoce odborná zdravotnická zařízení, jako jsou kojenecké ústavy.</c:v>
                </c:pt>
                <c:pt idx="3">
                  <c:v>Kojenecké ústavy jsou ta nejlepší alternativa pro opuštěné malé děti.</c:v>
                </c:pt>
                <c:pt idx="4">
                  <c:v>Kojenecké ústavy jsou jediné řešení, které pro tyto děti máme.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43.4</c:v>
                </c:pt>
                <c:pt idx="1">
                  <c:v>50.9</c:v>
                </c:pt>
                <c:pt idx="2">
                  <c:v>46.8</c:v>
                </c:pt>
                <c:pt idx="3">
                  <c:v>30</c:v>
                </c:pt>
                <c:pt idx="4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FE-434F-AF92-9708EB2DEE8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EC2D3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Malé děti mají žít jen v rodině.</c:v>
                </c:pt>
                <c:pt idx="1">
                  <c:v>Děti je možné umisťovat do jiných zařízení s lepšími podmínkami, než jsou kojenecké ústavy.</c:v>
                </c:pt>
                <c:pt idx="2">
                  <c:v>Pro malé děti potřebujeme vysoce odborná zdravotnická zařízení, jako jsou kojenecké ústavy.</c:v>
                </c:pt>
                <c:pt idx="3">
                  <c:v>Kojenecké ústavy jsou ta nejlepší alternativa pro opuštěné malé děti.</c:v>
                </c:pt>
                <c:pt idx="4">
                  <c:v>Kojenecké ústavy jsou jediné řešení, které pro tyto děti máme.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>
                  <c:v>6.1</c:v>
                </c:pt>
                <c:pt idx="1">
                  <c:v>25.2</c:v>
                </c:pt>
                <c:pt idx="2">
                  <c:v>23.6</c:v>
                </c:pt>
                <c:pt idx="3">
                  <c:v>38.9</c:v>
                </c:pt>
                <c:pt idx="4">
                  <c:v>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FE-434F-AF92-9708EB2DEE8A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E1C34"/>
            </a:solidFill>
          </c:spPr>
          <c:invertIfNegative val="0"/>
          <c:dLbls>
            <c:dLbl>
              <c:idx val="0"/>
              <c:layout>
                <c:manualLayout>
                  <c:x val="1.0943214221479959E-16"/>
                  <c:y val="-1.2757717658339241E-17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43-4689-8A37-02628A737E8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0" i="0" u="none" strike="noStrike" kern="1200" baseline="0">
                    <a:solidFill>
                      <a:prstClr val="whit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Malé děti mají žít jen v rodině.</c:v>
                </c:pt>
                <c:pt idx="1">
                  <c:v>Děti je možné umisťovat do jiných zařízení s lepšími podmínkami, než jsou kojenecké ústavy.</c:v>
                </c:pt>
                <c:pt idx="2">
                  <c:v>Pro malé děti potřebujeme vysoce odborná zdravotnická zařízení, jako jsou kojenecké ústavy.</c:v>
                </c:pt>
                <c:pt idx="3">
                  <c:v>Kojenecké ústavy jsou ta nejlepší alternativa pro opuštěné malé děti.</c:v>
                </c:pt>
                <c:pt idx="4">
                  <c:v>Kojenecké ústavy jsou jediné řešení, které pro tyto děti máme.</c:v>
                </c:pt>
              </c:strCache>
            </c:strRef>
          </c:cat>
          <c:val>
            <c:numRef>
              <c:f>List1!$E$2:$E$6</c:f>
              <c:numCache>
                <c:formatCode>General</c:formatCode>
                <c:ptCount val="5"/>
                <c:pt idx="0">
                  <c:v>0.5</c:v>
                </c:pt>
                <c:pt idx="1">
                  <c:v>3.6</c:v>
                </c:pt>
                <c:pt idx="2">
                  <c:v>8.1</c:v>
                </c:pt>
                <c:pt idx="3">
                  <c:v>18.600000000000001</c:v>
                </c:pt>
                <c:pt idx="4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FE-434F-AF92-9708EB2DE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50161536"/>
        <c:axId val="50163072"/>
      </c:barChart>
      <c:catAx>
        <c:axId val="501615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cs-CZ" sz="1100" b="0" i="0" u="none" strike="noStrike" kern="1200" baseline="0">
                <a:solidFill>
                  <a:srgbClr val="0063A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163072"/>
        <c:crosses val="autoZero"/>
        <c:auto val="1"/>
        <c:lblAlgn val="ctr"/>
        <c:lblOffset val="100"/>
        <c:noMultiLvlLbl val="0"/>
      </c:catAx>
      <c:valAx>
        <c:axId val="5016307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501615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5867785958127268"/>
          <c:y val="0.93138045281723469"/>
          <c:w val="0.64132214041872726"/>
          <c:h val="5.3710155187510475E-2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16826201475973E-2"/>
          <c:y val="0.10248854820844967"/>
          <c:w val="0.64585729086932286"/>
          <c:h val="0.72347281125273921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rgbClr val="FFBF0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Odebrány soudem</c:v>
                </c:pt>
                <c:pt idx="1">
                  <c:v>Rozhodnutí rodičů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53.51</c:v>
                </c:pt>
                <c:pt idx="1">
                  <c:v>46.49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2521345922982816"/>
          <c:y val="7.7760164540783563E-2"/>
          <c:w val="0.2747864272390787"/>
          <c:h val="0.8199906893480744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49714899689754E-2"/>
          <c:y val="0.11636785181712325"/>
          <c:w val="0.64585729086932286"/>
          <c:h val="0.72347281125273921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rgbClr val="FFBF00"/>
              </a:solidFill>
            </c:spPr>
            <c:extLst>
              <c:ext xmlns:c16="http://schemas.microsoft.com/office/drawing/2014/chart" uri="{C3380CC4-5D6E-409C-BE32-E72D297353CC}">
                <c16:uniqueId val="{00000001-CE39-48B3-A098-937683F28920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CE39-48B3-A098-937683F28920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CE39-48B3-A098-937683F28920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CE39-48B3-A098-937683F28920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CE39-48B3-A098-937683F28920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CE39-48B3-A098-937683F28920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CE39-48B3-A098-937683F2892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E-CE39-48B3-A098-937683F2892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Odebrány soudem</c:v>
                </c:pt>
                <c:pt idx="1">
                  <c:v>Rozhodnutí rodičů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19</c:v>
                </c:pt>
                <c:pt idx="1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E39-48B3-A098-937683F289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2521357276092135"/>
          <c:y val="9.1639360668567774E-2"/>
          <c:w val="0.2747864272390787"/>
          <c:h val="0.8199906893480744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855218390383598E-2"/>
          <c:y val="9.8881049144496427E-2"/>
          <c:w val="0.59108801098062302"/>
          <c:h val="0.68782514258392813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rgbClr val="FFBF00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Zdravotní důvody</c:v>
                </c:pt>
                <c:pt idx="1">
                  <c:v>Jiné důvody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37.020000000000003</c:v>
                </c:pt>
                <c:pt idx="1">
                  <c:v>62.98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6341835756006085"/>
          <c:y val="2.2978996618967934E-2"/>
          <c:w val="0.2747864272390787"/>
          <c:h val="0.8199906893480744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855218390383598E-2"/>
          <c:y val="9.8881049144496427E-2"/>
          <c:w val="0.59108801098062302"/>
          <c:h val="0.68782514258392813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rgbClr val="FFBF00"/>
              </a:solidFill>
            </c:spPr>
            <c:extLst>
              <c:ext xmlns:c16="http://schemas.microsoft.com/office/drawing/2014/chart" uri="{C3380CC4-5D6E-409C-BE32-E72D297353CC}">
                <c16:uniqueId val="{00000001-70B9-4914-AD2B-4A15E016E806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70B9-4914-AD2B-4A15E016E806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70B9-4914-AD2B-4A15E016E806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70B9-4914-AD2B-4A15E016E806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70B9-4914-AD2B-4A15E016E806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70B9-4914-AD2B-4A15E016E806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70B9-4914-AD2B-4A15E016E806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E-70B9-4914-AD2B-4A15E016E806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Zdravotní důvody</c:v>
                </c:pt>
                <c:pt idx="1">
                  <c:v>Jiné důvody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31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0B9-4914-AD2B-4A15E016E8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6341835756006085"/>
          <c:y val="2.2978996618967934E-2"/>
          <c:w val="0.2747864272390787"/>
          <c:h val="0.8199906893480744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8580508598459"/>
          <c:y val="6.069353112096651E-2"/>
          <c:w val="0.47173355007338363"/>
          <c:h val="0.90717459946205126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4780-4A72-82BE-3E5DF4DCB788}"/>
              </c:ext>
            </c:extLst>
          </c:dPt>
          <c:dPt>
            <c:idx val="1"/>
            <c:bubble3D val="0"/>
            <c:spPr>
              <a:solidFill>
                <a:srgbClr val="33BF61"/>
              </a:solidFill>
            </c:spPr>
            <c:extLst>
              <c:ext xmlns:c16="http://schemas.microsoft.com/office/drawing/2014/chart" uri="{C3380CC4-5D6E-409C-BE32-E72D297353CC}">
                <c16:uniqueId val="{00000003-4780-4A72-82BE-3E5DF4DCB788}"/>
              </c:ext>
            </c:extLst>
          </c:dPt>
          <c:dPt>
            <c:idx val="2"/>
            <c:bubble3D val="0"/>
            <c:spPr>
              <a:solidFill>
                <a:srgbClr val="EC2D3B"/>
              </a:solidFill>
            </c:spPr>
            <c:extLst>
              <c:ext xmlns:c16="http://schemas.microsoft.com/office/drawing/2014/chart" uri="{C3380CC4-5D6E-409C-BE32-E72D297353CC}">
                <c16:uniqueId val="{00000005-4780-4A72-82BE-3E5DF4DCB788}"/>
              </c:ext>
            </c:extLst>
          </c:dPt>
          <c:dPt>
            <c:idx val="3"/>
            <c:bubble3D val="0"/>
            <c:spPr>
              <a:solidFill>
                <a:srgbClr val="CE1C34"/>
              </a:solidFill>
            </c:spPr>
            <c:extLst>
              <c:ext xmlns:c16="http://schemas.microsoft.com/office/drawing/2014/chart" uri="{C3380CC4-5D6E-409C-BE32-E72D297353CC}">
                <c16:uniqueId val="{00000007-4780-4A72-82BE-3E5DF4DCB788}"/>
              </c:ext>
            </c:extLst>
          </c:dPt>
          <c:dPt>
            <c:idx val="4"/>
            <c:bubble3D val="0"/>
            <c:spPr>
              <a:solidFill>
                <a:srgbClr val="C8C3B8"/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4780-4A72-82BE-3E5DF4DCB788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A-4780-4A72-82BE-3E5DF4DCB78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4780-4A72-82BE-3E5DF4DCB788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C-4780-4A72-82BE-3E5DF4DCB78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Rozhodně ano</c:v>
                </c:pt>
                <c:pt idx="1">
                  <c:v>Spíše ano</c:v>
                </c:pt>
                <c:pt idx="2">
                  <c:v>Spíše ne</c:v>
                </c:pt>
                <c:pt idx="3">
                  <c:v>Rozhodně ne</c:v>
                </c:pt>
                <c:pt idx="4">
                  <c:v>Nevím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51.3</c:v>
                </c:pt>
                <c:pt idx="1">
                  <c:v>36.1</c:v>
                </c:pt>
                <c:pt idx="2">
                  <c:v>8.1</c:v>
                </c:pt>
                <c:pt idx="3">
                  <c:v>1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80-4A72-82BE-3E5DF4DC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2521352061082822"/>
          <c:y val="0.11197967689530781"/>
          <c:w val="0.17011662889922116"/>
          <c:h val="0.79827898516874618"/>
        </c:manualLayout>
      </c:layout>
      <c:overlay val="0"/>
      <c:txPr>
        <a:bodyPr/>
        <a:lstStyle/>
        <a:p>
          <a:pPr>
            <a:defRPr lang="cs-CZ" sz="1100" b="0" i="0" u="none" strike="noStrike" kern="1200" baseline="0">
              <a:solidFill>
                <a:srgbClr val="5F5F5F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1209-C76A-448E-A5C1-38C0EA3EFB09}" type="datetimeFigureOut">
              <a:rPr lang="cs-CZ" smtClean="0"/>
              <a:pPr/>
              <a:t>29. 3. 2018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17A6A-1962-42E1-81F6-38814FF15B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385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03B51-7B08-4C45-84DC-091F8CCA0523}" type="datetimeFigureOut">
              <a:rPr lang="cs-CZ" smtClean="0"/>
              <a:pPr/>
              <a:t>29. 3. 2018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C9F5-280E-4A72-8F92-8D3DB74387B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17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19"/>
          </a:xfrm>
        </p:spPr>
        <p:txBody>
          <a:bodyPr/>
          <a:lstStyle>
            <a:lvl1pPr marL="342900" indent="-342900">
              <a:buClrTx/>
              <a:buFontTx/>
              <a:buBlip>
                <a:blip r:embed="rId2"/>
              </a:buBlip>
              <a:defRPr sz="2400"/>
            </a:lvl1pPr>
            <a:lvl2pPr marL="742950" indent="-285750">
              <a:buClrTx/>
              <a:buFontTx/>
              <a:buBlip>
                <a:blip r:embed="rId3"/>
              </a:buBlip>
              <a:defRPr sz="2200"/>
            </a:lvl2pPr>
            <a:lvl3pPr marL="1143000" indent="-228600">
              <a:buClrTx/>
              <a:buFontTx/>
              <a:buBlip>
                <a:blip r:embed="rId4"/>
              </a:buBlip>
              <a:defRPr sz="2000"/>
            </a:lvl3pPr>
            <a:lvl4pPr marL="1600200" indent="-228600">
              <a:buClrTx/>
              <a:buFontTx/>
              <a:buBlip>
                <a:blip r:embed="rId5"/>
              </a:buBlip>
              <a:defRPr sz="1800"/>
            </a:lvl4pPr>
            <a:lvl5pPr marL="2057400" indent="-228600">
              <a:buClrTx/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>
                <a:solidFill>
                  <a:srgbClr val="0063A2"/>
                </a:solidFill>
              </a:defRPr>
            </a:lvl1pPr>
          </a:lstStyle>
          <a:p>
            <a:r>
              <a:rPr lang="cs-CZ" dirty="0"/>
              <a:t>Klepnutím lze upravit styl předlohy nadpisů</a:t>
            </a:r>
          </a:p>
        </p:txBody>
      </p:sp>
    </p:spTree>
    <p:extLst>
      <p:ext uri="{BB962C8B-B14F-4D97-AF65-F5344CB8AC3E}">
        <p14:creationId xmlns:p14="http://schemas.microsoft.com/office/powerpoint/2010/main" val="25527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 - čís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19"/>
          </a:xfrm>
        </p:spPr>
        <p:txBody>
          <a:bodyPr/>
          <a:lstStyle>
            <a:lvl1pPr marL="457200" indent="-457200">
              <a:buClrTx/>
              <a:buFont typeface="+mj-lt"/>
              <a:buAutoNum type="arabicParenR"/>
              <a:defRPr lang="cs-CZ" sz="1600" b="1" kern="1200" dirty="0" smtClean="0">
                <a:solidFill>
                  <a:srgbClr val="0063A2"/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buClrTx/>
              <a:buFontTx/>
              <a:buBlip>
                <a:blip r:embed="rId2"/>
              </a:buBlip>
              <a:defRPr sz="1600"/>
            </a:lvl2pPr>
            <a:lvl3pPr marL="1143000" indent="-228600">
              <a:buClrTx/>
              <a:buFontTx/>
              <a:buBlip>
                <a:blip r:embed="rId3"/>
              </a:buBlip>
              <a:defRPr sz="1600"/>
            </a:lvl3pPr>
            <a:lvl4pPr marL="1600200" indent="-228600">
              <a:buClrTx/>
              <a:buFontTx/>
              <a:buBlip>
                <a:blip r:embed="rId4"/>
              </a:buBlip>
              <a:defRPr sz="1400"/>
            </a:lvl4pPr>
            <a:lvl5pPr marL="2000250" indent="-171450">
              <a:buClrTx/>
              <a:buFontTx/>
              <a:buBlip>
                <a:blip r:embed="rId5"/>
              </a:buBlip>
              <a:defRPr sz="12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/>
            </a:lvl1pPr>
          </a:lstStyle>
          <a:p>
            <a:r>
              <a:rPr lang="cs-CZ" dirty="0"/>
              <a:t>Klepnutím lze upravit styl předlohy nadpisů</a:t>
            </a:r>
          </a:p>
        </p:txBody>
      </p:sp>
    </p:spTree>
    <p:extLst>
      <p:ext uri="{BB962C8B-B14F-4D97-AF65-F5344CB8AC3E}">
        <p14:creationId xmlns:p14="http://schemas.microsoft.com/office/powerpoint/2010/main" val="115719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ClrTx/>
              <a:buFont typeface="Wingdings" pitchFamily="2" charset="2"/>
              <a:buChar char="§"/>
              <a:defRPr sz="2800"/>
            </a:lvl1pPr>
            <a:lvl2pPr marL="742950" indent="-285750">
              <a:buClrTx/>
              <a:buFont typeface="Wingdings" pitchFamily="2" charset="2"/>
              <a:buChar char="§"/>
              <a:defRPr sz="2400"/>
            </a:lvl2pPr>
            <a:lvl3pPr marL="1143000" indent="-228600">
              <a:buClrTx/>
              <a:buFont typeface="Wingdings" pitchFamily="2" charset="2"/>
              <a:buChar char="§"/>
              <a:defRPr sz="2000"/>
            </a:lvl3pPr>
            <a:lvl4pPr marL="1600200" indent="-228600">
              <a:buClrTx/>
              <a:buFont typeface="Wingdings" pitchFamily="2" charset="2"/>
              <a:buChar char="§"/>
              <a:defRPr sz="1800"/>
            </a:lvl4pPr>
            <a:lvl5pPr marL="2057400" indent="-228600">
              <a:buClrTx/>
              <a:buFont typeface="Wingdings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ClrTx/>
              <a:buFont typeface="Wingdings" pitchFamily="2" charset="2"/>
              <a:buChar char="§"/>
              <a:defRPr sz="2800"/>
            </a:lvl1pPr>
            <a:lvl2pPr marL="742950" indent="-285750">
              <a:buClrTx/>
              <a:buFont typeface="Wingdings" pitchFamily="2" charset="2"/>
              <a:buChar char="§"/>
              <a:defRPr sz="2400"/>
            </a:lvl2pPr>
            <a:lvl3pPr marL="1143000" indent="-228600">
              <a:buClrTx/>
              <a:buFont typeface="Wingdings" pitchFamily="2" charset="2"/>
              <a:buChar char="§"/>
              <a:defRPr sz="2000"/>
            </a:lvl3pPr>
            <a:lvl4pPr marL="1600200" indent="-228600">
              <a:buClrTx/>
              <a:buFont typeface="Wingdings" pitchFamily="2" charset="2"/>
              <a:buChar char="§"/>
              <a:defRPr sz="1800"/>
            </a:lvl4pPr>
            <a:lvl5pPr marL="2057400" indent="-228600">
              <a:buClrTx/>
              <a:buFont typeface="Wingdings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/>
            </a:lvl1pPr>
          </a:lstStyle>
          <a:p>
            <a:r>
              <a:rPr lang="cs-CZ" dirty="0"/>
              <a:t>Klepnutím lze upravit styl předlohy nadpisů</a:t>
            </a:r>
          </a:p>
        </p:txBody>
      </p:sp>
    </p:spTree>
    <p:extLst>
      <p:ext uri="{BB962C8B-B14F-4D97-AF65-F5344CB8AC3E}">
        <p14:creationId xmlns:p14="http://schemas.microsoft.com/office/powerpoint/2010/main" val="301619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182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358032"/>
            <a:ext cx="4040188" cy="3735264"/>
          </a:xfrm>
        </p:spPr>
        <p:txBody>
          <a:bodyPr/>
          <a:lstStyle>
            <a:lvl1pPr marL="342900" indent="-342900">
              <a:buClrTx/>
              <a:buFont typeface="Wingdings" pitchFamily="2" charset="2"/>
              <a:buChar char="§"/>
              <a:defRPr sz="2400"/>
            </a:lvl1pPr>
            <a:lvl2pPr marL="742950" indent="-285750">
              <a:buClrTx/>
              <a:buFont typeface="Wingdings" pitchFamily="2" charset="2"/>
              <a:buChar char="§"/>
              <a:defRPr sz="2000"/>
            </a:lvl2pPr>
            <a:lvl3pPr marL="1143000" indent="-228600">
              <a:buClrTx/>
              <a:buFont typeface="Wingdings" pitchFamily="2" charset="2"/>
              <a:buChar char="§"/>
              <a:defRPr sz="1800"/>
            </a:lvl3pPr>
            <a:lvl4pPr marL="1600200" indent="-228600">
              <a:buClrTx/>
              <a:buFont typeface="Wingdings" pitchFamily="2" charset="2"/>
              <a:buChar char="§"/>
              <a:defRPr sz="1600"/>
            </a:lvl4pPr>
            <a:lvl5pPr marL="2057400" indent="-228600">
              <a:buClrTx/>
              <a:buFont typeface="Wingdings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182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58032"/>
            <a:ext cx="4041775" cy="3735264"/>
          </a:xfrm>
        </p:spPr>
        <p:txBody>
          <a:bodyPr/>
          <a:lstStyle>
            <a:lvl1pPr marL="342900" indent="-342900">
              <a:buClrTx/>
              <a:buFont typeface="Wingdings" pitchFamily="2" charset="2"/>
              <a:buChar char="§"/>
              <a:defRPr sz="2400"/>
            </a:lvl1pPr>
            <a:lvl2pPr marL="742950" indent="-285750">
              <a:buClrTx/>
              <a:buFont typeface="Wingdings" pitchFamily="2" charset="2"/>
              <a:buChar char="§"/>
              <a:defRPr sz="2000"/>
            </a:lvl2pPr>
            <a:lvl3pPr marL="1143000" indent="-228600">
              <a:buClrTx/>
              <a:buFont typeface="Wingdings" pitchFamily="2" charset="2"/>
              <a:buChar char="§"/>
              <a:defRPr sz="1800"/>
            </a:lvl3pPr>
            <a:lvl4pPr marL="1600200" indent="-228600">
              <a:buClrTx/>
              <a:buFont typeface="Wingdings" pitchFamily="2" charset="2"/>
              <a:buChar char="§"/>
              <a:defRPr sz="1600"/>
            </a:lvl4pPr>
            <a:lvl5pPr marL="2057400" indent="-228600">
              <a:buClrTx/>
              <a:buFont typeface="Wingdings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/>
            </a:lvl1pPr>
          </a:lstStyle>
          <a:p>
            <a:r>
              <a:rPr lang="cs-CZ" dirty="0"/>
              <a:t>Klepnutím lze upravit styl předlohy nadpisů</a:t>
            </a:r>
          </a:p>
        </p:txBody>
      </p:sp>
    </p:spTree>
    <p:extLst>
      <p:ext uri="{BB962C8B-B14F-4D97-AF65-F5344CB8AC3E}">
        <p14:creationId xmlns:p14="http://schemas.microsoft.com/office/powerpoint/2010/main" val="34054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1575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/>
            </a:lvl1pPr>
          </a:lstStyle>
          <a:p>
            <a:r>
              <a:rPr lang="cs-CZ" dirty="0"/>
              <a:t>Klepnutím lze upravit styl předlohy nadpisů</a:t>
            </a:r>
          </a:p>
        </p:txBody>
      </p:sp>
    </p:spTree>
    <p:extLst>
      <p:ext uri="{BB962C8B-B14F-4D97-AF65-F5344CB8AC3E}">
        <p14:creationId xmlns:p14="http://schemas.microsoft.com/office/powerpoint/2010/main" val="21929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000" b="0"/>
            </a:lvl1pPr>
          </a:lstStyle>
          <a:p>
            <a:r>
              <a:rPr lang="cs-CZ" dirty="0"/>
              <a:t>Klepnutím lze upravit styl předlohy nadpisů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295653" y="0"/>
            <a:ext cx="0" cy="6237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 userDrawn="1"/>
        </p:nvCxnSpPr>
        <p:spPr>
          <a:xfrm>
            <a:off x="8820472" y="7190"/>
            <a:ext cx="0" cy="6237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03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 descr="median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352908"/>
            <a:ext cx="1296144" cy="1059868"/>
          </a:xfrm>
          <a:prstGeom prst="rect">
            <a:avLst/>
          </a:prstGeom>
        </p:spPr>
      </p:pic>
      <p:sp>
        <p:nvSpPr>
          <p:cNvPr id="25" name="Nadpis 1"/>
          <p:cNvSpPr>
            <a:spLocks noGrp="1"/>
          </p:cNvSpPr>
          <p:nvPr>
            <p:ph type="ctrTitle" hasCustomPrompt="1"/>
          </p:nvPr>
        </p:nvSpPr>
        <p:spPr>
          <a:xfrm>
            <a:off x="483665" y="2723466"/>
            <a:ext cx="4716016" cy="93268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27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99164" y="3964053"/>
            <a:ext cx="4716016" cy="42463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Datum</a:t>
            </a:r>
          </a:p>
        </p:txBody>
      </p:sp>
      <p:sp>
        <p:nvSpPr>
          <p:cNvPr id="67" name="Obdélník 66"/>
          <p:cNvSpPr/>
          <p:nvPr userDrawn="1"/>
        </p:nvSpPr>
        <p:spPr>
          <a:xfrm>
            <a:off x="5819671" y="5696416"/>
            <a:ext cx="17876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b="1" dirty="0">
                <a:solidFill>
                  <a:prstClr val="black">
                    <a:lumMod val="85000"/>
                    <a:lumOff val="15000"/>
                  </a:prstClr>
                </a:solidFill>
                <a:ea typeface="Times New Roman"/>
                <a:cs typeface="Times New Roman"/>
              </a:rPr>
              <a:t>Zpracováno exkluzivně pro:</a:t>
            </a:r>
            <a:endParaRPr lang="cs-CZ" sz="11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median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6756" y="352908"/>
            <a:ext cx="1296144" cy="1059868"/>
          </a:xfrm>
          <a:prstGeom prst="rect">
            <a:avLst/>
          </a:prstGeom>
        </p:spPr>
      </p:pic>
      <p:sp>
        <p:nvSpPr>
          <p:cNvPr id="15" name="Nadpis 1"/>
          <p:cNvSpPr>
            <a:spLocks noGrp="1"/>
          </p:cNvSpPr>
          <p:nvPr>
            <p:ph type="ctrTitle" hasCustomPrompt="1"/>
          </p:nvPr>
        </p:nvSpPr>
        <p:spPr>
          <a:xfrm>
            <a:off x="666756" y="2901696"/>
            <a:ext cx="4716016" cy="932684"/>
          </a:xfrm>
          <a:prstGeom prst="rect">
            <a:avLst/>
          </a:prstGeom>
        </p:spPr>
        <p:txBody>
          <a:bodyPr lIns="0">
            <a:normAutofit/>
          </a:bodyPr>
          <a:lstStyle>
            <a:lvl1pPr algn="l">
              <a:defRPr sz="3200">
                <a:solidFill>
                  <a:srgbClr val="0063A2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66756" y="4018297"/>
            <a:ext cx="4716016" cy="424638"/>
          </a:xfrm>
        </p:spPr>
        <p:txBody>
          <a:bodyPr lIns="0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90979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zi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median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6756" y="352908"/>
            <a:ext cx="1296144" cy="1059868"/>
          </a:xfrm>
          <a:prstGeom prst="rect">
            <a:avLst/>
          </a:prstGeom>
        </p:spPr>
      </p:pic>
      <p:sp>
        <p:nvSpPr>
          <p:cNvPr id="15" name="Nadpis 1"/>
          <p:cNvSpPr>
            <a:spLocks noGrp="1"/>
          </p:cNvSpPr>
          <p:nvPr>
            <p:ph type="ctrTitle" hasCustomPrompt="1"/>
          </p:nvPr>
        </p:nvSpPr>
        <p:spPr>
          <a:xfrm>
            <a:off x="666756" y="2901696"/>
            <a:ext cx="4716016" cy="932684"/>
          </a:xfrm>
          <a:prstGeom prst="rect">
            <a:avLst/>
          </a:prstGeom>
        </p:spPr>
        <p:txBody>
          <a:bodyPr lIns="0">
            <a:normAutofit/>
          </a:bodyPr>
          <a:lstStyle>
            <a:lvl1pPr algn="l">
              <a:lnSpc>
                <a:spcPct val="150000"/>
              </a:lnSpc>
              <a:defRPr sz="3200">
                <a:solidFill>
                  <a:srgbClr val="0063A2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99376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0" name="Obrázek 9" descr="median_lo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282216" y="6357958"/>
            <a:ext cx="519986" cy="422723"/>
          </a:xfrm>
          <a:prstGeom prst="rect">
            <a:avLst/>
          </a:prstGeom>
        </p:spPr>
      </p:pic>
      <p:cxnSp>
        <p:nvCxnSpPr>
          <p:cNvPr id="13" name="Přímá spojovací čára 12"/>
          <p:cNvCxnSpPr/>
          <p:nvPr/>
        </p:nvCxnSpPr>
        <p:spPr>
          <a:xfrm>
            <a:off x="323528" y="6272400"/>
            <a:ext cx="8496944" cy="0"/>
          </a:xfrm>
          <a:prstGeom prst="line">
            <a:avLst/>
          </a:prstGeom>
          <a:ln>
            <a:solidFill>
              <a:srgbClr val="AFCF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995936" y="642362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- </a:t>
            </a:r>
            <a:fld id="{161AEB07-D672-481A-912B-DAF8E9A7D388}" type="slidenum">
              <a:rPr lang="cs-CZ" sz="1200" smtClean="0">
                <a:solidFill>
                  <a:schemeClr val="bg1">
                    <a:lumMod val="50000"/>
                  </a:schemeClr>
                </a:solidFill>
              </a:rPr>
              <a:pPr algn="ctr"/>
              <a:t>‹#›</a:t>
            </a:fld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 -</a:t>
            </a:r>
          </a:p>
        </p:txBody>
      </p:sp>
      <p:sp>
        <p:nvSpPr>
          <p:cNvPr id="8" name="Zástupný symbol pro 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136904" cy="6926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</a:t>
            </a:r>
          </a:p>
        </p:txBody>
      </p:sp>
      <p:cxnSp>
        <p:nvCxnSpPr>
          <p:cNvPr id="5" name="Přímá spojnice 4"/>
          <p:cNvCxnSpPr/>
          <p:nvPr userDrawn="1"/>
        </p:nvCxnSpPr>
        <p:spPr>
          <a:xfrm>
            <a:off x="0" y="692696"/>
            <a:ext cx="8820472" cy="0"/>
          </a:xfrm>
          <a:prstGeom prst="line">
            <a:avLst/>
          </a:prstGeom>
          <a:ln w="38100" cap="rnd" cmpd="sng">
            <a:solidFill>
              <a:srgbClr val="0063A2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86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3" r:id="rId3"/>
    <p:sldLayoutId id="2147483684" r:id="rId4"/>
    <p:sldLayoutId id="2147483685" r:id="rId5"/>
    <p:sldLayoutId id="2147483710" r:id="rId6"/>
    <p:sldLayoutId id="2147483662" r:id="rId7"/>
    <p:sldLayoutId id="2147483723" r:id="rId8"/>
    <p:sldLayoutId id="2147483724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rgbClr val="0063A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Tx/>
        <a:buSzPct val="80000"/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Tx/>
        <a:buSzPct val="60000"/>
        <a:buFontTx/>
        <a:buBlip>
          <a:blip r:embed="rId1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Tx/>
        <a:buSzPct val="60000"/>
        <a:buFontTx/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Tx/>
        <a:buSzPct val="60000"/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Tx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jpg"/><Relationship Id="rId7" Type="http://schemas.openxmlformats.org/officeDocument/2006/relationships/hyperlink" Target="http://www.tgisurveys.co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esomar.org/" TargetMode="External"/><Relationship Id="rId5" Type="http://schemas.openxmlformats.org/officeDocument/2006/relationships/hyperlink" Target="http://www.simar.cz/" TargetMode="External"/><Relationship Id="rId4" Type="http://schemas.openxmlformats.org/officeDocument/2006/relationships/hyperlink" Target="mailto:daniel.prokop@median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44652" y="2410691"/>
            <a:ext cx="7969956" cy="1848271"/>
          </a:xfrm>
          <a:ln>
            <a:noFill/>
          </a:ln>
        </p:spPr>
        <p:txBody>
          <a:bodyPr>
            <a:noAutofit/>
          </a:bodyPr>
          <a:lstStyle/>
          <a:p>
            <a:r>
              <a:rPr lang="cs-CZ" sz="2800" dirty="0"/>
              <a:t>Postoje ke kojeneckým ústavům</a:t>
            </a:r>
            <a:br>
              <a:rPr lang="cs-CZ" sz="2800" dirty="0"/>
            </a:br>
            <a:br>
              <a:rPr lang="cs-CZ" sz="2800" dirty="0"/>
            </a:b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29/3/2018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710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dětí odebraných soudem a umístěných na základě rozhodnutí rodičů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825196" y="4748827"/>
            <a:ext cx="3927566" cy="86177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K11. Kolik dětí v kojeneckých ústavech je zde podle Vás, protože byly odebrány rodičům soudem, a kolik jich zde je na základě rozhodnutí samotných rodičů?</a:t>
            </a:r>
          </a:p>
          <a:p>
            <a:r>
              <a:rPr lang="cs-CZ" sz="1000" dirty="0"/>
              <a:t>*Graf znázorňuje průměrný odhad respondenta na škále 0-100 %, tedy jaké jsou průměrné odhady zastoupení obou kategorií.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825196" y="5600120"/>
            <a:ext cx="3032165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 </a:t>
            </a:r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638302"/>
              </p:ext>
            </p:extLst>
          </p:nvPr>
        </p:nvGraphicFramePr>
        <p:xfrm>
          <a:off x="4648023" y="1489166"/>
          <a:ext cx="3927565" cy="366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6CDDB98C-B878-49D6-A2E0-59F8C7B631F8}"/>
              </a:ext>
            </a:extLst>
          </p:cNvPr>
          <p:cNvSpPr txBox="1"/>
          <p:nvPr/>
        </p:nvSpPr>
        <p:spPr>
          <a:xfrm>
            <a:off x="4629592" y="1199201"/>
            <a:ext cx="3779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Průměrné odhady respondentů</a:t>
            </a:r>
          </a:p>
        </p:txBody>
      </p:sp>
      <p:graphicFrame>
        <p:nvGraphicFramePr>
          <p:cNvPr id="11" name="Zástupný symbol pro obsah 4">
            <a:extLst>
              <a:ext uri="{FF2B5EF4-FFF2-40B4-BE49-F238E27FC236}">
                <a16:creationId xmlns:a16="http://schemas.microsoft.com/office/drawing/2014/main" id="{CDAA7C4D-71F5-4ECC-9B07-07874E1112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082460"/>
              </p:ext>
            </p:extLst>
          </p:nvPr>
        </p:nvGraphicFramePr>
        <p:xfrm>
          <a:off x="420367" y="1460811"/>
          <a:ext cx="3927565" cy="366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979750E1-65DA-4DC7-9D44-7FE2C18FF77E}"/>
              </a:ext>
            </a:extLst>
          </p:cNvPr>
          <p:cNvSpPr txBox="1"/>
          <p:nvPr/>
        </p:nvSpPr>
        <p:spPr>
          <a:xfrm>
            <a:off x="420367" y="1199201"/>
            <a:ext cx="377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Reálný podíl </a:t>
            </a:r>
            <a:r>
              <a:rPr lang="cs-CZ" sz="1400" dirty="0"/>
              <a:t>dětí umístěných do kojeneckých ústavů soudem a z rozhodnutí rodičů</a:t>
            </a:r>
          </a:p>
        </p:txBody>
      </p:sp>
    </p:spTree>
    <p:extLst>
      <p:ext uri="{BB962C8B-B14F-4D97-AF65-F5344CB8AC3E}">
        <p14:creationId xmlns:p14="http://schemas.microsoft.com/office/powerpoint/2010/main" val="340231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dětí, které jsou v kojeneckém ústavu ze zdravotních důvodů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572000" y="4927595"/>
            <a:ext cx="4259139" cy="707886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K12. Kolik dětí v kojeneckých ústavech je zde podle Vás ze zdravotních důvodů a kolik z jiných důvodů než zdravotních?</a:t>
            </a:r>
          </a:p>
          <a:p>
            <a:r>
              <a:rPr lang="cs-CZ" sz="1000" dirty="0"/>
              <a:t>*Graf znázorňuje průměrný odhad respondenta na škále 0-100 %, tedy jaké jsou průměrné odhady zastoupení obou kategorií.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589416" y="5630901"/>
            <a:ext cx="3205160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654021"/>
              </p:ext>
            </p:extLst>
          </p:nvPr>
        </p:nvGraphicFramePr>
        <p:xfrm>
          <a:off x="4572000" y="1489166"/>
          <a:ext cx="4259139" cy="366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A4FC3734-7D73-404A-999B-B028ED2C66C5}"/>
              </a:ext>
            </a:extLst>
          </p:cNvPr>
          <p:cNvSpPr txBox="1"/>
          <p:nvPr/>
        </p:nvSpPr>
        <p:spPr>
          <a:xfrm>
            <a:off x="4589416" y="1199201"/>
            <a:ext cx="3779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Průměrné odhady respondentů</a:t>
            </a:r>
          </a:p>
        </p:txBody>
      </p:sp>
      <p:graphicFrame>
        <p:nvGraphicFramePr>
          <p:cNvPr id="10" name="Zástupný symbol pro obsah 4">
            <a:extLst>
              <a:ext uri="{FF2B5EF4-FFF2-40B4-BE49-F238E27FC236}">
                <a16:creationId xmlns:a16="http://schemas.microsoft.com/office/drawing/2014/main" id="{F22440D8-E1A4-41AD-8824-4BD0D20515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620185"/>
              </p:ext>
            </p:extLst>
          </p:nvPr>
        </p:nvGraphicFramePr>
        <p:xfrm>
          <a:off x="330277" y="1489166"/>
          <a:ext cx="4259139" cy="366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C50978F8-5460-4380-BC37-CCCC00E606F1}"/>
              </a:ext>
            </a:extLst>
          </p:cNvPr>
          <p:cNvSpPr txBox="1"/>
          <p:nvPr/>
        </p:nvSpPr>
        <p:spPr>
          <a:xfrm>
            <a:off x="330277" y="1199201"/>
            <a:ext cx="377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Reálný podíl </a:t>
            </a:r>
            <a:r>
              <a:rPr lang="cs-CZ" sz="1400" dirty="0"/>
              <a:t>dětí umístěných do kojeneckých ústavů ze zdravotních důvodů  </a:t>
            </a:r>
          </a:p>
        </p:txBody>
      </p:sp>
    </p:spTree>
    <p:extLst>
      <p:ext uri="{BB962C8B-B14F-4D97-AF65-F5344CB8AC3E}">
        <p14:creationId xmlns:p14="http://schemas.microsoft.com/office/powerpoint/2010/main" val="72719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1E457-46C5-40DC-9BFF-F3B2ED767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5" y="2901696"/>
            <a:ext cx="6631027" cy="932684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Vliv kojeneckých ústavů na psychický vývoj dítěte a jeho partnerské vztahy</a:t>
            </a:r>
          </a:p>
        </p:txBody>
      </p:sp>
    </p:spTree>
    <p:extLst>
      <p:ext uri="{BB962C8B-B14F-4D97-AF65-F5344CB8AC3E}">
        <p14:creationId xmlns:p14="http://schemas.microsoft.com/office/powerpoint/2010/main" val="4048452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76E49-34A0-4B3A-B686-18082E7B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2: Vliv kojeneckých ústavů na psychický vývoj dítěte a jeho partnerské vztahy I.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E925AA-4FAD-44A2-A8C9-6DB951993A0E}"/>
              </a:ext>
            </a:extLst>
          </p:cNvPr>
          <p:cNvSpPr txBox="1"/>
          <p:nvPr/>
        </p:nvSpPr>
        <p:spPr>
          <a:xfrm>
            <a:off x="251520" y="864424"/>
            <a:ext cx="850059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V české společnosti převažuje přesvědčení, že </a:t>
            </a:r>
            <a:r>
              <a:rPr lang="cs-CZ" sz="1400" b="1" dirty="0">
                <a:solidFill>
                  <a:srgbClr val="0063A2"/>
                </a:solidFill>
              </a:rPr>
              <a:t>kojenecké ústavy mají vliv na psychický vývoj dítěte</a:t>
            </a:r>
            <a:r>
              <a:rPr lang="cs-CZ" sz="1400" dirty="0">
                <a:solidFill>
                  <a:srgbClr val="0063A2"/>
                </a:solidFill>
              </a:rPr>
              <a:t> (87 %).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Více vyhraněné jsou v tomto názoru ženy (rozhodně ano 59 % žen : 44 % mužů) a lidé, kteří mají děti (rozhodně ano 60</a:t>
            </a:r>
            <a:r>
              <a:rPr lang="cs-CZ" sz="1400" dirty="0"/>
              <a:t> </a:t>
            </a:r>
            <a:r>
              <a:rPr lang="cs-CZ" sz="1400" dirty="0">
                <a:solidFill>
                  <a:srgbClr val="0063A2"/>
                </a:solidFill>
              </a:rPr>
              <a:t>% mají děti : 47 % nemají děti). Poměrně důležitá je u tohoto názoru i zkušenost někoho z respondentova okolí s pěstounstvím. Ti, kteří někoho takové ve svém okolí mají, jsou častěji přesvědčeni o psychických dopadech na vývoj dítěte vlivem pobytu v kojeneckém ústavu (rozdíl o 6 </a:t>
            </a:r>
            <a:r>
              <a:rPr lang="cs-CZ" sz="1400" dirty="0" err="1">
                <a:solidFill>
                  <a:srgbClr val="0063A2"/>
                </a:solidFill>
              </a:rPr>
              <a:t>p.b</a:t>
            </a:r>
            <a:r>
              <a:rPr lang="cs-CZ" sz="1400" dirty="0">
                <a:solidFill>
                  <a:srgbClr val="0063A2"/>
                </a:solidFill>
              </a:rPr>
              <a:t>.). 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63A2"/>
                </a:solidFill>
              </a:rPr>
              <a:t>70 % dotázaných si myslí, že tyto následky mají trvalý charakter</a:t>
            </a:r>
            <a:r>
              <a:rPr lang="cs-CZ" sz="1400" dirty="0">
                <a:solidFill>
                  <a:srgbClr val="0063A2"/>
                </a:solidFill>
              </a:rPr>
              <a:t>. Stejně tak převládá názor, že děti  vyrůstající v kojeneckém ústavu se chovají jinak než ostatní děti (souhlasí 68 %) a  že to může opozdit jejich vývoj (souhlasí 50 %).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Dotázaní přisuzují velkou váhu prostředí, kde dítě vyrůstá, pouze 14 % udává, že na tom nezáleží. Stejně tak panuje většinová shoda, že dítě potřebuje více než zdravotní péči (81 %).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Pokud by se o své dítě nemohli postarat, volili by na prvním místě známé či kamarády, pěstounskou či přechodnou péči, umístění do kojeneckého ústavu je jednou z posledních variant (5 %).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Pokud by respondenti adoptovali dítě, nejraději by jej přebírali z porodnice (53 %), kojenecký ústav je na druhém místě spolu s </a:t>
            </a:r>
            <a:r>
              <a:rPr lang="cs-CZ" sz="1400" dirty="0" err="1">
                <a:solidFill>
                  <a:srgbClr val="0063A2"/>
                </a:solidFill>
              </a:rPr>
              <a:t>babyboxem</a:t>
            </a:r>
            <a:r>
              <a:rPr lang="cs-CZ" sz="1400" dirty="0">
                <a:solidFill>
                  <a:srgbClr val="0063A2"/>
                </a:solidFill>
              </a:rPr>
              <a:t> (shodně 15 %). Mezi variantami, odkud by dítě adoptovat chtěli, jsou více preferované ty zařízení, kde jsou především malé děti a miminka. Respondenti nekladou věk dítěte jako hlavní kritérium, podle kterého by se při adopci rozhodovali, ale i přesto je to pravděpodobně důležitý parametr. </a:t>
            </a:r>
          </a:p>
        </p:txBody>
      </p:sp>
    </p:spTree>
    <p:extLst>
      <p:ext uri="{BB962C8B-B14F-4D97-AF65-F5344CB8AC3E}">
        <p14:creationId xmlns:p14="http://schemas.microsoft.com/office/powerpoint/2010/main" val="3972883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76E49-34A0-4B3A-B686-18082E7B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2: Vliv kojeneckých ústavů na psychický vývoj dítěte a jeho partnerské vztahy II.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E925AA-4FAD-44A2-A8C9-6DB951993A0E}"/>
              </a:ext>
            </a:extLst>
          </p:cNvPr>
          <p:cNvSpPr txBox="1"/>
          <p:nvPr/>
        </p:nvSpPr>
        <p:spPr>
          <a:xfrm>
            <a:off x="251520" y="864424"/>
            <a:ext cx="85005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63A2"/>
                </a:solidFill>
              </a:rPr>
              <a:t>Sňatku</a:t>
            </a:r>
            <a:r>
              <a:rPr lang="cs-CZ" sz="1400" dirty="0">
                <a:solidFill>
                  <a:srgbClr val="0063A2"/>
                </a:solidFill>
              </a:rPr>
              <a:t> svého dítěte s člověkem, který </a:t>
            </a:r>
            <a:r>
              <a:rPr lang="cs-CZ" sz="1400" b="1" dirty="0">
                <a:solidFill>
                  <a:srgbClr val="0063A2"/>
                </a:solidFill>
              </a:rPr>
              <a:t>vyrůstal v adopci</a:t>
            </a:r>
            <a:r>
              <a:rPr lang="cs-CZ" sz="1400" dirty="0">
                <a:solidFill>
                  <a:srgbClr val="0063A2"/>
                </a:solidFill>
              </a:rPr>
              <a:t> by se </a:t>
            </a:r>
            <a:r>
              <a:rPr lang="cs-CZ" sz="1400" b="1" dirty="0">
                <a:solidFill>
                  <a:srgbClr val="0063A2"/>
                </a:solidFill>
              </a:rPr>
              <a:t>obávala</a:t>
            </a:r>
            <a:r>
              <a:rPr lang="cs-CZ" sz="1400" dirty="0">
                <a:solidFill>
                  <a:srgbClr val="0063A2"/>
                </a:solidFill>
              </a:rPr>
              <a:t> </a:t>
            </a:r>
            <a:r>
              <a:rPr lang="cs-CZ" sz="1400" b="1" dirty="0">
                <a:solidFill>
                  <a:srgbClr val="0063A2"/>
                </a:solidFill>
              </a:rPr>
              <a:t>třetina</a:t>
            </a:r>
            <a:r>
              <a:rPr lang="cs-CZ" sz="1400" dirty="0">
                <a:solidFill>
                  <a:srgbClr val="0063A2"/>
                </a:solidFill>
              </a:rPr>
              <a:t> (30 %) lidí. Pokud by budoucí manžel či manželka tohoto dítěte </a:t>
            </a:r>
            <a:r>
              <a:rPr lang="cs-CZ" sz="1400" b="1" dirty="0">
                <a:solidFill>
                  <a:srgbClr val="0063A2"/>
                </a:solidFill>
              </a:rPr>
              <a:t>vyrůstal v kojeneckém ústavu</a:t>
            </a:r>
            <a:r>
              <a:rPr lang="cs-CZ" sz="1400" dirty="0">
                <a:solidFill>
                  <a:srgbClr val="0063A2"/>
                </a:solidFill>
              </a:rPr>
              <a:t>, vzbudilo by to </a:t>
            </a:r>
            <a:r>
              <a:rPr lang="cs-CZ" sz="1400" b="1" dirty="0">
                <a:solidFill>
                  <a:srgbClr val="0063A2"/>
                </a:solidFill>
              </a:rPr>
              <a:t>obavy u  poloviny</a:t>
            </a:r>
            <a:r>
              <a:rPr lang="cs-CZ" sz="1400" dirty="0">
                <a:solidFill>
                  <a:srgbClr val="0063A2"/>
                </a:solidFill>
              </a:rPr>
              <a:t> (49 %) dotázaných.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Důvodem těchto obav jsou především dědičné vlastnosti po biologických rodičích (42 %) a pocit, že nebudou schopni fungovat v rodinném prostředí (26 %). Potvrzuje se tak, že bez ohledu na reálný vliv může vyrůstání v ústavní péči vést i k budoucí stigmatizaci jednotlivců.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cs-CZ" sz="1400" dirty="0">
              <a:solidFill>
                <a:srgbClr val="0063A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4778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pobyt v ústavním zařízení ovlivnit psychický vývoj?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6767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K01. Může podle Vás ovlivnit pobyt dítěte do tří let věku v ústavním zařízení jeho psychický vývoj?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666661"/>
              </p:ext>
            </p:extLst>
          </p:nvPr>
        </p:nvGraphicFramePr>
        <p:xfrm>
          <a:off x="982709" y="1461447"/>
          <a:ext cx="7178581" cy="374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492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19" y="0"/>
            <a:ext cx="8579619" cy="720080"/>
          </a:xfrm>
        </p:spPr>
        <p:txBody>
          <a:bodyPr/>
          <a:lstStyle/>
          <a:p>
            <a:r>
              <a:rPr lang="cs-CZ" dirty="0"/>
              <a:t>Výroky o kojeneckých ústavech spojené s vlivem na psychický vývoj dítěte</a:t>
            </a: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1554563471"/>
              </p:ext>
            </p:extLst>
          </p:nvPr>
        </p:nvGraphicFramePr>
        <p:xfrm>
          <a:off x="312863" y="1275557"/>
          <a:ext cx="8510503" cy="384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bdélník 5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320635" y="5609693"/>
            <a:ext cx="8003823" cy="55399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K02. Nakolik souhlasíte či nesouhlasíte s následujícími výroky?</a:t>
            </a:r>
          </a:p>
          <a:p>
            <a:r>
              <a:rPr lang="cs-CZ" sz="1000" dirty="0"/>
              <a:t>*Dopočet do 100 % tvoří odpovědi „nevím“. </a:t>
            </a:r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95961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40" y="28507"/>
            <a:ext cx="8831520" cy="720080"/>
          </a:xfrm>
        </p:spPr>
        <p:txBody>
          <a:bodyPr/>
          <a:lstStyle/>
          <a:p>
            <a:r>
              <a:rPr lang="cs-CZ" dirty="0"/>
              <a:t>Kam svěřit dítě, když se nemůže postarat rodina?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K03. Pokud byste se nemohl(a) Vy, ani Vaše širší rodina o své miminko dočasně postarat, komu/kam byste jej nejraději svěřil(a)?</a:t>
            </a:r>
            <a:endParaRPr lang="cs-CZ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454193"/>
              </p:ext>
            </p:extLst>
          </p:nvPr>
        </p:nvGraphicFramePr>
        <p:xfrm>
          <a:off x="320635" y="1480367"/>
          <a:ext cx="8301143" cy="378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54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by dotázaní nejraději adoptovali dítě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K04. Představte si, že si berete dítě do adopce, odkud byste jej chtěl(a) nejraději přebírat?</a:t>
            </a:r>
            <a:endParaRPr lang="cs-CZ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991272"/>
              </p:ext>
            </p:extLst>
          </p:nvPr>
        </p:nvGraphicFramePr>
        <p:xfrm>
          <a:off x="421428" y="1357257"/>
          <a:ext cx="8301143" cy="378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3533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Obavy z manželství vlastního dítěte s partnerem či partnerkou z náhradní péče</a:t>
            </a: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3150094975"/>
              </p:ext>
            </p:extLst>
          </p:nvPr>
        </p:nvGraphicFramePr>
        <p:xfrm>
          <a:off x="320635" y="1082740"/>
          <a:ext cx="8510503" cy="376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K05. Nakolik byste se obával(a), kdyby si Vaše dcera či syn chtěl(a) vzít za manžela či manželku dítě, které vyrůstalo: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</p:spTree>
    <p:extLst>
      <p:ext uri="{BB962C8B-B14F-4D97-AF65-F5344CB8AC3E}">
        <p14:creationId xmlns:p14="http://schemas.microsoft.com/office/powerpoint/2010/main" val="373635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5718"/>
              </p:ext>
            </p:extLst>
          </p:nvPr>
        </p:nvGraphicFramePr>
        <p:xfrm>
          <a:off x="312522" y="948181"/>
          <a:ext cx="8506147" cy="5211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3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2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3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u="none" strike="noStrike" dirty="0">
                          <a:solidFill>
                            <a:srgbClr val="0063A2"/>
                          </a:solidFill>
                          <a:effectLst/>
                        </a:rPr>
                        <a:t>Velikost vzorku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b="0" i="0" u="none" strike="noStrike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N = 823 respondentů, od 18 let</a:t>
                      </a:r>
                      <a:endParaRPr lang="es-ES" sz="1200" b="0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u="none" strike="noStrike" dirty="0">
                          <a:solidFill>
                            <a:srgbClr val="0063A2"/>
                          </a:solidFill>
                          <a:effectLst/>
                        </a:rPr>
                        <a:t>Termín dotazování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b="0" i="0" u="none" strike="noStrike" kern="1200" dirty="0">
                          <a:solidFill>
                            <a:srgbClr val="0063A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22. 2. 2018 – 4. 3. 2018</a:t>
                      </a: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9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u="none" strike="noStrike" dirty="0">
                          <a:solidFill>
                            <a:srgbClr val="0063A2"/>
                          </a:solidFill>
                          <a:effectLst/>
                        </a:rPr>
                        <a:t>Metoda sběru dat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cs-CZ" sz="1200" u="none" strike="noStrike" kern="1200" dirty="0">
                        <a:solidFill>
                          <a:srgbClr val="0063A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u="none" strike="noStrike" kern="1200" dirty="0">
                          <a:solidFill>
                            <a:srgbClr val="0063A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Kombinace osobního</a:t>
                      </a:r>
                      <a:r>
                        <a:rPr lang="cs-CZ" sz="1200" u="none" strike="noStrike" kern="1200" baseline="0" dirty="0">
                          <a:solidFill>
                            <a:srgbClr val="0063A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sběru vyškolenými tazateli (CAPI) a sběru přes online panel (CAWI)</a:t>
                      </a:r>
                      <a:endParaRPr lang="cs-CZ" sz="1200" u="none" strike="noStrike" kern="1200" dirty="0">
                        <a:solidFill>
                          <a:srgbClr val="0063A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77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i="0" u="none" strike="noStrike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Výběr</a:t>
                      </a: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b="0" i="0" u="none" strike="noStrike" baseline="0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Kvótní výběr</a:t>
                      </a:r>
                      <a:endParaRPr lang="cs-CZ" sz="1200" b="0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16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u="none" strike="noStrike" dirty="0" err="1">
                          <a:solidFill>
                            <a:srgbClr val="0063A2"/>
                          </a:solidFill>
                          <a:effectLst/>
                        </a:rPr>
                        <a:t>Reprezentativita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pl-PL" sz="1200" u="none" strike="noStrike" dirty="0">
                          <a:solidFill>
                            <a:srgbClr val="0063A2"/>
                          </a:solidFill>
                          <a:effectLst/>
                        </a:rPr>
                        <a:t>Vzorek je reprezentativní pro populaci ČR 18+ podle:</a:t>
                      </a:r>
                      <a:endParaRPr lang="pl-PL" sz="1200" b="0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  <a:p>
                      <a:pPr marL="171450" indent="-171450" algn="l" rtl="0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0063A2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cs-CZ" sz="1200" u="none" strike="noStrike" dirty="0">
                          <a:solidFill>
                            <a:srgbClr val="0063A2"/>
                          </a:solidFill>
                          <a:effectLst/>
                        </a:rPr>
                        <a:t>základních </a:t>
                      </a:r>
                      <a:r>
                        <a:rPr lang="cs-CZ" sz="1200" u="none" strike="noStrike" dirty="0" err="1">
                          <a:solidFill>
                            <a:srgbClr val="0063A2"/>
                          </a:solidFill>
                          <a:effectLst/>
                        </a:rPr>
                        <a:t>sociodemografií</a:t>
                      </a:r>
                      <a:r>
                        <a:rPr lang="cs-CZ" sz="1200" u="none" strike="noStrike" dirty="0">
                          <a:solidFill>
                            <a:srgbClr val="0063A2"/>
                          </a:solidFill>
                          <a:effectLst/>
                        </a:rPr>
                        <a:t> (kraj, věk, pohlaví, vzdělání, velikosti obce)</a:t>
                      </a: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72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u="none" strike="noStrike" dirty="0">
                          <a:solidFill>
                            <a:srgbClr val="0063A2"/>
                          </a:solidFill>
                          <a:effectLst/>
                        </a:rPr>
                        <a:t>Realizátor a zadavatel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u="none" strike="noStrike" dirty="0">
                          <a:solidFill>
                            <a:srgbClr val="0063A2"/>
                          </a:solidFill>
                          <a:effectLst/>
                        </a:rPr>
                        <a:t>výzkum realizovala společnost MEDIAN s.r.o. (člen SIMAR) exkluzivně</a:t>
                      </a:r>
                      <a:r>
                        <a:rPr lang="cs-CZ" sz="1200" u="none" strike="noStrike" baseline="0" dirty="0">
                          <a:solidFill>
                            <a:srgbClr val="0063A2"/>
                          </a:solidFill>
                          <a:effectLst/>
                        </a:rPr>
                        <a:t> pro Nadaci </a:t>
                      </a:r>
                      <a:r>
                        <a:rPr lang="cs-CZ" sz="1200" u="none" strike="noStrike" baseline="0" dirty="0" err="1">
                          <a:solidFill>
                            <a:srgbClr val="0063A2"/>
                          </a:solidFill>
                          <a:effectLst/>
                        </a:rPr>
                        <a:t>Sirius</a:t>
                      </a:r>
                      <a:endParaRPr lang="cs-CZ" sz="1200" b="0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226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200" b="1" i="0" u="none" strike="noStrike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Statistická</a:t>
                      </a:r>
                      <a:r>
                        <a:rPr lang="cs-CZ" sz="1200" b="1" i="0" u="none" strike="noStrike" baseline="0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 chyba</a:t>
                      </a:r>
                      <a:endParaRPr lang="cs-CZ" sz="1200" b="1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cs-CZ" sz="1200" b="0" i="0" u="none" strike="noStrike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Náhodná</a:t>
                      </a:r>
                      <a:r>
                        <a:rPr lang="cs-CZ" sz="1200" b="0" i="0" u="none" strike="noStrike" baseline="0" dirty="0">
                          <a:solidFill>
                            <a:srgbClr val="0063A2"/>
                          </a:solidFill>
                          <a:effectLst/>
                          <a:latin typeface="Calibri"/>
                        </a:rPr>
                        <a:t> statistická odchylka činí +/- 1,5 procentního bodu u postojů, které zastává 5 % respondentů až +/- 3,5 procentních bodů u postojů, které zastává 50 % respondentů.</a:t>
                      </a:r>
                      <a:endParaRPr lang="cs-CZ" sz="1200" b="0" i="0" u="none" strike="noStrike" dirty="0">
                        <a:solidFill>
                          <a:srgbClr val="0063A2"/>
                        </a:solidFill>
                        <a:effectLst/>
                        <a:latin typeface="Calibri"/>
                      </a:endParaRPr>
                    </a:p>
                  </a:txBody>
                  <a:tcPr marL="64971" marR="7219" marT="721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výzkumu</a:t>
            </a:r>
          </a:p>
        </p:txBody>
      </p:sp>
    </p:spTree>
    <p:extLst>
      <p:ext uri="{BB962C8B-B14F-4D97-AF65-F5344CB8AC3E}">
        <p14:creationId xmlns:p14="http://schemas.microsoft.com/office/powerpoint/2010/main" val="177135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248" y="0"/>
            <a:ext cx="8823746" cy="720080"/>
          </a:xfrm>
        </p:spPr>
        <p:txBody>
          <a:bodyPr/>
          <a:lstStyle/>
          <a:p>
            <a:r>
              <a:rPr lang="cs-CZ" dirty="0"/>
              <a:t>Důvody obav ze sňatku vlastního dítěte s partnerem či partnerkou z náhradní péče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621178"/>
            <a:ext cx="8510504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K06. Proč byste se obával(a)? Vyberte hlavní důvod:</a:t>
            </a:r>
          </a:p>
          <a:p>
            <a:r>
              <a:rPr lang="cs-CZ" sz="1000" dirty="0"/>
              <a:t>*Pouze Ti, kteří by se obávali, pokud by jejich potomek vstoupit do manželství s člověkem, který vyrůstal u pěstounů nebo byl adoptovaný. 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430 respondentů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747996"/>
              </p:ext>
            </p:extLst>
          </p:nvPr>
        </p:nvGraphicFramePr>
        <p:xfrm>
          <a:off x="320635" y="1480367"/>
          <a:ext cx="8301143" cy="378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94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Informace o realizátorovi výzkumu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069" y="4984812"/>
            <a:ext cx="1294580" cy="61759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60" y="4947506"/>
            <a:ext cx="1168102" cy="692208"/>
          </a:xfrm>
          <a:prstGeom prst="rect">
            <a:avLst/>
          </a:prstGeom>
        </p:spPr>
      </p:pic>
      <p:grpSp>
        <p:nvGrpSpPr>
          <p:cNvPr id="31" name="Skupina 30"/>
          <p:cNvGrpSpPr/>
          <p:nvPr/>
        </p:nvGrpSpPr>
        <p:grpSpPr>
          <a:xfrm>
            <a:off x="6067472" y="1149576"/>
            <a:ext cx="2763666" cy="3393882"/>
            <a:chOff x="179057" y="1126309"/>
            <a:chExt cx="2763666" cy="3393882"/>
          </a:xfrm>
        </p:grpSpPr>
        <p:sp>
          <p:nvSpPr>
            <p:cNvPr id="32" name="Obdélník 31"/>
            <p:cNvSpPr/>
            <p:nvPr/>
          </p:nvSpPr>
          <p:spPr>
            <a:xfrm>
              <a:off x="836699" y="1979925"/>
              <a:ext cx="2106024" cy="2540266"/>
            </a:xfrm>
            <a:prstGeom prst="rect">
              <a:avLst/>
            </a:prstGeom>
            <a:solidFill>
              <a:srgbClr val="0063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Daniel Prokop</a:t>
              </a:r>
            </a:p>
            <a:p>
              <a:pPr lvl="0"/>
              <a:r>
                <a:rPr lang="sv-SE" sz="1100" dirty="0">
                  <a:solidFill>
                    <a:schemeClr val="bg1"/>
                  </a:solidFill>
                </a:rPr>
                <a:t>60</a:t>
              </a:r>
              <a:r>
                <a:rPr lang="cs-CZ" sz="1100" dirty="0">
                  <a:solidFill>
                    <a:schemeClr val="bg1"/>
                  </a:solidFill>
                </a:rPr>
                <a:t>8</a:t>
              </a:r>
              <a:r>
                <a:rPr lang="sv-SE" sz="1100" dirty="0">
                  <a:solidFill>
                    <a:schemeClr val="bg1"/>
                  </a:solidFill>
                </a:rPr>
                <a:t> </a:t>
              </a:r>
              <a:r>
                <a:rPr lang="cs-CZ" sz="1100" dirty="0">
                  <a:solidFill>
                    <a:schemeClr val="bg1"/>
                  </a:solidFill>
                </a:rPr>
                <a:t>333 902</a:t>
              </a:r>
            </a:p>
            <a:p>
              <a:pPr lvl="0"/>
              <a:r>
                <a:rPr lang="cs-CZ" sz="1050" dirty="0">
                  <a:solidFill>
                    <a:schemeClr val="bg1"/>
                  </a:solidFill>
                  <a:hlinkClick r:id="rId4"/>
                </a:rPr>
                <a:t>daniel.prokop@median.cz</a:t>
              </a:r>
              <a:endParaRPr lang="cs-CZ" sz="1050" dirty="0">
                <a:solidFill>
                  <a:schemeClr val="bg1"/>
                </a:solidFill>
              </a:endParaRPr>
            </a:p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MEDIAN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Národních hrdinů 73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Praha 9, 190 12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www.median.cz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Tel: + 420 225 301 111</a:t>
              </a:r>
            </a:p>
          </p:txBody>
        </p:sp>
        <p:sp>
          <p:nvSpPr>
            <p:cNvPr id="33" name="Ovál 32"/>
            <p:cNvSpPr/>
            <p:nvPr/>
          </p:nvSpPr>
          <p:spPr>
            <a:xfrm>
              <a:off x="179057" y="1126309"/>
              <a:ext cx="1170340" cy="117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 dirty="0"/>
            </a:p>
          </p:txBody>
        </p:sp>
        <p:sp>
          <p:nvSpPr>
            <p:cNvPr id="34" name="Ovál 33"/>
            <p:cNvSpPr/>
            <p:nvPr/>
          </p:nvSpPr>
          <p:spPr>
            <a:xfrm>
              <a:off x="233273" y="1183238"/>
              <a:ext cx="1061908" cy="10561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63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300" b="1" dirty="0">
                  <a:solidFill>
                    <a:srgbClr val="0063A2"/>
                  </a:solidFill>
                </a:rPr>
                <a:t>Kontakt</a:t>
              </a: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295653" y="1172843"/>
            <a:ext cx="2745410" cy="3370615"/>
            <a:chOff x="197313" y="1149576"/>
            <a:chExt cx="2745410" cy="3370615"/>
          </a:xfrm>
        </p:grpSpPr>
        <p:sp>
          <p:nvSpPr>
            <p:cNvPr id="26" name="Obdélník 25"/>
            <p:cNvSpPr/>
            <p:nvPr/>
          </p:nvSpPr>
          <p:spPr>
            <a:xfrm>
              <a:off x="836699" y="1979925"/>
              <a:ext cx="2106024" cy="2540266"/>
            </a:xfrm>
            <a:prstGeom prst="rect">
              <a:avLst/>
            </a:prstGeom>
            <a:solidFill>
              <a:srgbClr val="0063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5725"/>
              <a:r>
                <a:rPr lang="cs-CZ" sz="1100" dirty="0">
                  <a:solidFill>
                    <a:schemeClr val="bg1"/>
                  </a:solidFill>
                </a:rPr>
                <a:t> </a:t>
              </a:r>
            </a:p>
            <a:p>
              <a:pPr marL="85725"/>
              <a:r>
                <a:rPr lang="cs-CZ" sz="1100" dirty="0">
                  <a:solidFill>
                    <a:schemeClr val="bg1"/>
                  </a:solidFill>
                </a:rPr>
                <a:t>MEDIAN, s.r.o je nezávislá soukromá společnost pro výzkum trhu, médií a veřejného mínění &amp; vývoj analytického a marketingového software.</a:t>
              </a:r>
            </a:p>
            <a:p>
              <a:pPr marL="85725" lvl="0"/>
              <a:r>
                <a:rPr lang="cs-CZ" sz="1100" dirty="0">
                  <a:solidFill>
                    <a:schemeClr val="bg1"/>
                  </a:solidFill>
                </a:rPr>
                <a:t>Společnost působí na trhu od roku 1993 a realizuje všechny typy kvalitativních i kvantitativních výzkumů trhu a veřejného mínění, včetně oficiálních mediálních měření a MML-TGI.</a:t>
              </a:r>
            </a:p>
          </p:txBody>
        </p:sp>
        <p:sp>
          <p:nvSpPr>
            <p:cNvPr id="25" name="Ovál 24"/>
            <p:cNvSpPr/>
            <p:nvPr/>
          </p:nvSpPr>
          <p:spPr>
            <a:xfrm>
              <a:off x="197313" y="1149576"/>
              <a:ext cx="1170340" cy="117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 dirty="0"/>
            </a:p>
          </p:txBody>
        </p:sp>
        <p:sp>
          <p:nvSpPr>
            <p:cNvPr id="35" name="Ovál 34"/>
            <p:cNvSpPr/>
            <p:nvPr/>
          </p:nvSpPr>
          <p:spPr>
            <a:xfrm>
              <a:off x="251529" y="1206505"/>
              <a:ext cx="1061908" cy="10561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63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300" b="1" dirty="0">
                  <a:solidFill>
                    <a:srgbClr val="0063A2"/>
                  </a:solidFill>
                </a:rPr>
                <a:t>O nás</a:t>
              </a: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3181562" y="1149576"/>
            <a:ext cx="2745410" cy="3393882"/>
            <a:chOff x="3131617" y="1149576"/>
            <a:chExt cx="2745410" cy="3393882"/>
          </a:xfrm>
        </p:grpSpPr>
        <p:sp>
          <p:nvSpPr>
            <p:cNvPr id="28" name="Obdélník 27"/>
            <p:cNvSpPr/>
            <p:nvPr/>
          </p:nvSpPr>
          <p:spPr>
            <a:xfrm>
              <a:off x="3771003" y="2003192"/>
              <a:ext cx="2106024" cy="2540266"/>
            </a:xfrm>
            <a:prstGeom prst="rect">
              <a:avLst/>
            </a:prstGeom>
            <a:solidFill>
              <a:srgbClr val="0063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MEDIAN je členem odborných sdružení:</a:t>
              </a:r>
            </a:p>
            <a:p>
              <a:pPr lvl="0"/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r>
                <a:rPr lang="cs-CZ" sz="1100" dirty="0">
                  <a:solidFill>
                    <a:schemeClr val="bg1"/>
                  </a:solidFill>
                  <a:hlinkClick r:id="rId5"/>
                </a:rPr>
                <a:t>SIMAR</a:t>
              </a:r>
              <a:r>
                <a:rPr lang="cs-CZ" sz="1100" dirty="0">
                  <a:solidFill>
                    <a:schemeClr val="bg1"/>
                  </a:solidFill>
                </a:rPr>
                <a:t> 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  <a:hlinkClick r:id="rId6"/>
                </a:rPr>
                <a:t>ESOMAR</a:t>
              </a:r>
              <a:r>
                <a:rPr lang="cs-CZ" sz="1100" dirty="0">
                  <a:solidFill>
                    <a:schemeClr val="bg1"/>
                  </a:solidFill>
                </a:rPr>
                <a:t> </a:t>
              </a:r>
            </a:p>
            <a:p>
              <a:pPr lvl="0"/>
              <a:r>
                <a:rPr lang="cs-CZ" sz="1100" dirty="0">
                  <a:solidFill>
                    <a:schemeClr val="bg1"/>
                  </a:solidFill>
                  <a:hlinkClick r:id="rId7"/>
                </a:rPr>
                <a:t>TGI Network </a:t>
              </a:r>
              <a:endParaRPr lang="cs-CZ" sz="1100" dirty="0">
                <a:solidFill>
                  <a:schemeClr val="bg1"/>
                </a:solidFill>
              </a:endParaRPr>
            </a:p>
            <a:p>
              <a:pPr lvl="0"/>
              <a:r>
                <a:rPr lang="cs-CZ" sz="1100" dirty="0">
                  <a:solidFill>
                    <a:schemeClr val="bg1"/>
                  </a:solidFill>
                </a:rPr>
                <a:t>American Marketing Association.</a:t>
              </a:r>
            </a:p>
          </p:txBody>
        </p:sp>
        <p:sp>
          <p:nvSpPr>
            <p:cNvPr id="36" name="Ovál 35"/>
            <p:cNvSpPr/>
            <p:nvPr/>
          </p:nvSpPr>
          <p:spPr>
            <a:xfrm>
              <a:off x="3131617" y="1149576"/>
              <a:ext cx="1170340" cy="117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 dirty="0"/>
            </a:p>
          </p:txBody>
        </p:sp>
        <p:sp>
          <p:nvSpPr>
            <p:cNvPr id="37" name="Ovál 36"/>
            <p:cNvSpPr/>
            <p:nvPr/>
          </p:nvSpPr>
          <p:spPr>
            <a:xfrm>
              <a:off x="3185833" y="1206505"/>
              <a:ext cx="1061908" cy="10561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63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300" b="1" dirty="0">
                  <a:solidFill>
                    <a:srgbClr val="0063A2"/>
                  </a:solidFill>
                </a:rPr>
                <a:t>Garance kvality</a:t>
              </a:r>
            </a:p>
          </p:txBody>
        </p:sp>
      </p:grpSp>
      <p:pic>
        <p:nvPicPr>
          <p:cNvPr id="1026" name="Picture 2" descr="http://www.askafrika.co.za/sites/all/themes/askafrika/images/tgi_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320" y="4921535"/>
            <a:ext cx="1005086" cy="59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84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61164BE-4E42-4A26-A8F3-DFF22649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závěrečné zprávy</a:t>
            </a:r>
          </a:p>
        </p:txBody>
      </p:sp>
      <p:sp>
        <p:nvSpPr>
          <p:cNvPr id="4" name="Zástupný symbol pro obsah 9">
            <a:extLst>
              <a:ext uri="{FF2B5EF4-FFF2-40B4-BE49-F238E27FC236}">
                <a16:creationId xmlns:a16="http://schemas.microsoft.com/office/drawing/2014/main" id="{83A7347F-FE05-46B9-AC38-211446D19578}"/>
              </a:ext>
            </a:extLst>
          </p:cNvPr>
          <p:cNvSpPr txBox="1">
            <a:spLocks/>
          </p:cNvSpPr>
          <p:nvPr/>
        </p:nvSpPr>
        <p:spPr>
          <a:xfrm>
            <a:off x="251520" y="1214953"/>
            <a:ext cx="8229600" cy="467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Tx/>
              <a:buSzPct val="8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6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SzPct val="6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SzPct val="60000"/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2400"/>
              </a:spcAft>
              <a:buFontTx/>
              <a:buNone/>
            </a:pPr>
            <a:r>
              <a:rPr lang="cs-CZ" sz="1400" dirty="0">
                <a:solidFill>
                  <a:srgbClr val="0063A2"/>
                </a:solidFill>
                <a:latin typeface="Calibri"/>
              </a:rPr>
              <a:t>Cílem zprávy je komunikovat postoje české společnosti ke kojeneckým ústavům. Zaměřuje se především na to, zda jsou nezbytnou součástí péče o malé děti. </a:t>
            </a:r>
          </a:p>
          <a:p>
            <a:pPr marL="0" indent="0" algn="just">
              <a:spcAft>
                <a:spcPts val="2400"/>
              </a:spcAft>
              <a:buFontTx/>
              <a:buNone/>
            </a:pPr>
            <a:r>
              <a:rPr lang="cs-CZ" sz="1400" dirty="0">
                <a:solidFill>
                  <a:srgbClr val="0063A2"/>
                </a:solidFill>
                <a:latin typeface="Calibri"/>
              </a:rPr>
              <a:t>Dále pak kam a z jakých důvodů jsou děti do těchto zařízení umisťovány a vnímání kojeneckých ústavů v kontrastu k dalším formám výchovy dítěte.</a:t>
            </a:r>
          </a:p>
          <a:p>
            <a:pPr marL="0" indent="0" algn="just">
              <a:spcAft>
                <a:spcPts val="2400"/>
              </a:spcAft>
              <a:buFontTx/>
              <a:buNone/>
            </a:pPr>
            <a:r>
              <a:rPr lang="cs-CZ" sz="1400" dirty="0">
                <a:solidFill>
                  <a:srgbClr val="0063A2"/>
                </a:solidFill>
                <a:latin typeface="Calibri"/>
              </a:rPr>
              <a:t>Navazující oblastí je pak vliv pobytu v kojeneckém ústavu na psychiku a vývoj dítěte i jeho pozdější partnerské vztahy. </a:t>
            </a:r>
          </a:p>
        </p:txBody>
      </p:sp>
    </p:spTree>
    <p:extLst>
      <p:ext uri="{BB962C8B-B14F-4D97-AF65-F5344CB8AC3E}">
        <p14:creationId xmlns:p14="http://schemas.microsoft.com/office/powerpoint/2010/main" val="30152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1E457-46C5-40DC-9BFF-F3B2ED767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5" y="2901696"/>
            <a:ext cx="6343645" cy="932684"/>
          </a:xfrm>
        </p:spPr>
        <p:txBody>
          <a:bodyPr>
            <a:normAutofit fontScale="90000"/>
          </a:bodyPr>
          <a:lstStyle/>
          <a:p>
            <a:r>
              <a:rPr lang="cs-CZ" dirty="0"/>
              <a:t>Kojenecké ústavy - potřebnost a umisťování dětí do nich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479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76E49-34A0-4B3A-B686-18082E7B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1: Kojenecké ústavy – potřebné, ale až o krajní řešení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E925AA-4FAD-44A2-A8C9-6DB951993A0E}"/>
              </a:ext>
            </a:extLst>
          </p:cNvPr>
          <p:cNvSpPr txBox="1"/>
          <p:nvPr/>
        </p:nvSpPr>
        <p:spPr>
          <a:xfrm>
            <a:off x="251519" y="975360"/>
            <a:ext cx="856655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  <a:latin typeface="Calibri"/>
              </a:rPr>
              <a:t>Převažuje názor, že </a:t>
            </a:r>
            <a:r>
              <a:rPr lang="cs-CZ" sz="1400" b="1" dirty="0">
                <a:solidFill>
                  <a:srgbClr val="0063A2"/>
                </a:solidFill>
                <a:latin typeface="Calibri"/>
              </a:rPr>
              <a:t>kojenecké ústavy jsou potřebnou součástí péče o malé děti bez rodiny</a:t>
            </a:r>
            <a:r>
              <a:rPr lang="cs-CZ" sz="1400" dirty="0">
                <a:solidFill>
                  <a:srgbClr val="0063A2"/>
                </a:solidFill>
                <a:latin typeface="Calibri"/>
              </a:rPr>
              <a:t>. Za nepotřebné je označuje necelá desetina (9 %) dotázaných. </a:t>
            </a:r>
            <a:r>
              <a:rPr lang="cs-CZ" sz="1400" dirty="0">
                <a:solidFill>
                  <a:srgbClr val="0063A2"/>
                </a:solidFill>
              </a:rPr>
              <a:t>Zcela jisto potřebností si je ale jen 45 %. 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Významněji více negativní jsou k potřebnosti kojeneckých ústavů lidé s vysokoškolským vzděláním oproti lidem s nižšími stupni vzdělání. Názory na potřebnost kojeneckých ústavů se neliší z hlediska pohlaví,  věku, velikosti místa bydliště ani podle skutečnosti zda mají či nemají děti. </a:t>
            </a:r>
            <a:endParaRPr lang="cs-CZ" sz="1400" dirty="0">
              <a:solidFill>
                <a:srgbClr val="0063A2"/>
              </a:solidFill>
              <a:latin typeface="Calibri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  <a:latin typeface="Calibri"/>
              </a:rPr>
              <a:t>I přesto, že je česká veřejnost považuje za potřebné a </a:t>
            </a:r>
            <a:r>
              <a:rPr lang="cs-CZ" sz="1400" dirty="0">
                <a:solidFill>
                  <a:srgbClr val="0063A2"/>
                </a:solidFill>
              </a:rPr>
              <a:t>vnímá je jako odborná zdravotnická zařízení pro malé děti (68 %)</a:t>
            </a:r>
            <a:r>
              <a:rPr lang="cs-CZ" sz="1400" dirty="0">
                <a:solidFill>
                  <a:srgbClr val="0063A2"/>
                </a:solidFill>
                <a:latin typeface="Calibri"/>
              </a:rPr>
              <a:t>, neshledává je </a:t>
            </a:r>
            <a:r>
              <a:rPr lang="cs-CZ" sz="1400" b="1" dirty="0">
                <a:solidFill>
                  <a:srgbClr val="0063A2"/>
                </a:solidFill>
                <a:latin typeface="Calibri"/>
              </a:rPr>
              <a:t>zdaleka za nejlepší alternativu pro výchovu a umístění těchto dětí</a:t>
            </a:r>
            <a:r>
              <a:rPr lang="cs-CZ" sz="1400" dirty="0">
                <a:solidFill>
                  <a:srgbClr val="0063A2"/>
                </a:solidFill>
                <a:latin typeface="Calibri"/>
              </a:rPr>
              <a:t>. </a:t>
            </a:r>
            <a:r>
              <a:rPr lang="cs-CZ" sz="1400" b="1" dirty="0">
                <a:solidFill>
                  <a:srgbClr val="0063A2"/>
                </a:solidFill>
                <a:latin typeface="Calibri"/>
              </a:rPr>
              <a:t>71 %</a:t>
            </a:r>
            <a:r>
              <a:rPr lang="cs-CZ" sz="1400" dirty="0">
                <a:solidFill>
                  <a:srgbClr val="0063A2"/>
                </a:solidFill>
                <a:latin typeface="Calibri"/>
              </a:rPr>
              <a:t> lidí je přesvědčeno, že </a:t>
            </a:r>
            <a:r>
              <a:rPr lang="cs-CZ" sz="1400" b="1" dirty="0">
                <a:solidFill>
                  <a:srgbClr val="0063A2"/>
                </a:solidFill>
                <a:latin typeface="Calibri"/>
              </a:rPr>
              <a:t>je možné opuštěné děti umisťovat do jiných zařízení s lepšími podmínkami</a:t>
            </a:r>
            <a:r>
              <a:rPr lang="cs-CZ" sz="1400" dirty="0">
                <a:solidFill>
                  <a:srgbClr val="0063A2"/>
                </a:solidFill>
                <a:latin typeface="Calibri"/>
              </a:rPr>
              <a:t>. Tyto názory jsou silnější u lidí, kteří mají děti a vysokoškolsky vzdělaných respondentů. </a:t>
            </a:r>
            <a:r>
              <a:rPr lang="cs-CZ" sz="1400" dirty="0">
                <a:solidFill>
                  <a:srgbClr val="0063A2"/>
                </a:solidFill>
              </a:rPr>
              <a:t>Jako ideální jsou vnímány alternativy, které se nejvíce blíží výchově v rodině, tedy osvojení příbuznými a adopce. </a:t>
            </a:r>
            <a:endParaRPr lang="cs-CZ" sz="1400" dirty="0">
              <a:solidFill>
                <a:srgbClr val="0063A2"/>
              </a:solidFill>
              <a:latin typeface="Calibri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Mezi dotázanými panuje představa, že malé děti jsou nejčastěji umisťovány právě do kojeneckých ústavů (63 %). </a:t>
            </a:r>
            <a:r>
              <a:rPr lang="cs-CZ" sz="1400" b="1" dirty="0">
                <a:solidFill>
                  <a:srgbClr val="0063A2"/>
                </a:solidFill>
              </a:rPr>
              <a:t>Ideálně</a:t>
            </a:r>
            <a:r>
              <a:rPr lang="cs-CZ" sz="1400" dirty="0">
                <a:solidFill>
                  <a:srgbClr val="0063A2"/>
                </a:solidFill>
              </a:rPr>
              <a:t> by podle nich ovšem </a:t>
            </a:r>
            <a:r>
              <a:rPr lang="cs-CZ" sz="1400" b="1" dirty="0">
                <a:solidFill>
                  <a:srgbClr val="0063A2"/>
                </a:solidFill>
              </a:rPr>
              <a:t>měly jít k příbuzným (33 %) či do adopce (41 %)</a:t>
            </a:r>
            <a:r>
              <a:rPr lang="cs-CZ" sz="1400" dirty="0">
                <a:solidFill>
                  <a:srgbClr val="0063A2"/>
                </a:solidFill>
              </a:rPr>
              <a:t>.</a:t>
            </a:r>
            <a:r>
              <a:rPr lang="cs-CZ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0063A2"/>
                </a:solidFill>
              </a:rPr>
              <a:t>Tento postoj koresponduje s většinovým přesvědčením, že pro výchovu dítěte je </a:t>
            </a:r>
            <a:r>
              <a:rPr lang="cs-CZ" sz="1400" b="1" dirty="0">
                <a:solidFill>
                  <a:srgbClr val="0063A2"/>
                </a:solidFill>
              </a:rPr>
              <a:t>nejlepší prostředí rodiny.  Jen 8 % respondentů uvedlo, že opuštěné děti by měly být umisťovány primárně do kojeneckých ústavů.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63A2"/>
                </a:solidFill>
              </a:rPr>
              <a:t>Ve veřejnosti panují do jisté míry vychýlené představy o důvodech umisťování dětí do kojeneckých ústavů. Dle průměrných odhadů respondentů jsou děti do kojeneckých ústavů častěji umisťovány na základě </a:t>
            </a:r>
            <a:r>
              <a:rPr lang="cs-CZ" sz="1400" b="1" dirty="0">
                <a:solidFill>
                  <a:srgbClr val="0063A2"/>
                </a:solidFill>
              </a:rPr>
              <a:t>rozhodnutí soudu (54 %) než samotnými rodiči (46 %)</a:t>
            </a:r>
            <a:r>
              <a:rPr lang="cs-CZ" sz="1400" dirty="0">
                <a:solidFill>
                  <a:srgbClr val="0063A2"/>
                </a:solidFill>
              </a:rPr>
              <a:t>. </a:t>
            </a:r>
            <a:r>
              <a:rPr lang="cs-CZ" sz="1400" b="1" dirty="0">
                <a:solidFill>
                  <a:srgbClr val="0063A2"/>
                </a:solidFill>
              </a:rPr>
              <a:t>Reálně</a:t>
            </a:r>
            <a:r>
              <a:rPr lang="cs-CZ" sz="1400" dirty="0">
                <a:solidFill>
                  <a:srgbClr val="0063A2"/>
                </a:solidFill>
              </a:rPr>
              <a:t> je však na základě rozhodnutí </a:t>
            </a:r>
            <a:r>
              <a:rPr lang="cs-CZ" sz="1400" b="1" dirty="0">
                <a:solidFill>
                  <a:srgbClr val="0063A2"/>
                </a:solidFill>
              </a:rPr>
              <a:t>rodičů</a:t>
            </a:r>
            <a:r>
              <a:rPr lang="cs-CZ" sz="1400" dirty="0">
                <a:solidFill>
                  <a:srgbClr val="0063A2"/>
                </a:solidFill>
              </a:rPr>
              <a:t> umisťováno </a:t>
            </a:r>
            <a:r>
              <a:rPr lang="cs-CZ" sz="1400" b="1" dirty="0">
                <a:solidFill>
                  <a:srgbClr val="0063A2"/>
                </a:solidFill>
              </a:rPr>
              <a:t>81 %</a:t>
            </a:r>
            <a:r>
              <a:rPr lang="cs-CZ" sz="1400" dirty="0">
                <a:solidFill>
                  <a:srgbClr val="0063A2"/>
                </a:solidFill>
              </a:rPr>
              <a:t> těchto dětí. </a:t>
            </a:r>
            <a:r>
              <a:rPr lang="cs-CZ" sz="1400" b="1" dirty="0">
                <a:solidFill>
                  <a:srgbClr val="0063A2"/>
                </a:solidFill>
              </a:rPr>
              <a:t>Ze zdravotních důvodů </a:t>
            </a:r>
            <a:r>
              <a:rPr lang="cs-CZ" sz="1400" dirty="0">
                <a:solidFill>
                  <a:srgbClr val="0063A2"/>
                </a:solidFill>
              </a:rPr>
              <a:t>je dle </a:t>
            </a:r>
            <a:r>
              <a:rPr lang="cs-CZ" sz="1400" b="1" dirty="0">
                <a:solidFill>
                  <a:srgbClr val="0063A2"/>
                </a:solidFill>
              </a:rPr>
              <a:t>odhadu</a:t>
            </a:r>
            <a:r>
              <a:rPr lang="cs-CZ" sz="1400" dirty="0">
                <a:solidFill>
                  <a:srgbClr val="0063A2"/>
                </a:solidFill>
              </a:rPr>
              <a:t> dotázaných umístěno do kojeneckých ústavů </a:t>
            </a:r>
            <a:r>
              <a:rPr lang="cs-CZ" sz="1400" b="1" dirty="0">
                <a:solidFill>
                  <a:srgbClr val="0063A2"/>
                </a:solidFill>
              </a:rPr>
              <a:t>37 % dětí</a:t>
            </a:r>
            <a:r>
              <a:rPr lang="cs-CZ" sz="1400" dirty="0">
                <a:solidFill>
                  <a:srgbClr val="0063A2"/>
                </a:solidFill>
              </a:rPr>
              <a:t>, ve zbytku případů (63 %) jsou to jiné příčiny. </a:t>
            </a:r>
            <a:r>
              <a:rPr lang="cs-CZ" sz="1400" b="1" dirty="0">
                <a:solidFill>
                  <a:srgbClr val="0063A2"/>
                </a:solidFill>
              </a:rPr>
              <a:t>Reálně je ze zdravotních důvodů umisťováno 31 % dětí.</a:t>
            </a:r>
          </a:p>
        </p:txBody>
      </p:sp>
    </p:spTree>
    <p:extLst>
      <p:ext uri="{BB962C8B-B14F-4D97-AF65-F5344CB8AC3E}">
        <p14:creationId xmlns:p14="http://schemas.microsoft.com/office/powerpoint/2010/main" val="275581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</a:t>
            </a:r>
            <a:r>
              <a:rPr lang="cs-CZ" b="1" dirty="0"/>
              <a:t>jsou</a:t>
            </a:r>
            <a:r>
              <a:rPr lang="cs-CZ" dirty="0"/>
              <a:t> v Česku umisťovány opuštěné malé děti a miminka nejčastěji?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K07. Kam </a:t>
            </a:r>
            <a:r>
              <a:rPr lang="cs-CZ" sz="1000" u="sng" dirty="0"/>
              <a:t>jsou</a:t>
            </a:r>
            <a:r>
              <a:rPr lang="cs-CZ" sz="1000" dirty="0"/>
              <a:t> dle Vás v Česku umisťovány opuštěné malé děti a miminka nejčastěji?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385050"/>
              </p:ext>
            </p:extLst>
          </p:nvPr>
        </p:nvGraphicFramePr>
        <p:xfrm>
          <a:off x="320635" y="1480367"/>
          <a:ext cx="8301143" cy="378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4078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370258" cy="720080"/>
          </a:xfrm>
        </p:spPr>
        <p:txBody>
          <a:bodyPr/>
          <a:lstStyle/>
          <a:p>
            <a:r>
              <a:rPr lang="cs-CZ" dirty="0"/>
              <a:t>Kam by v Česku </a:t>
            </a:r>
            <a:r>
              <a:rPr lang="cs-CZ" b="1" dirty="0"/>
              <a:t>měly</a:t>
            </a:r>
            <a:r>
              <a:rPr lang="cs-CZ" dirty="0"/>
              <a:t> </a:t>
            </a:r>
            <a:r>
              <a:rPr lang="cs-CZ" b="1" dirty="0"/>
              <a:t>být</a:t>
            </a:r>
            <a:r>
              <a:rPr lang="cs-CZ" dirty="0"/>
              <a:t> umisťovány opuštěné malé děti a miminka nejčastěji?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K08. Kam by podle Vás v Česku </a:t>
            </a:r>
            <a:r>
              <a:rPr lang="cs-CZ" sz="1000" u="sng" dirty="0"/>
              <a:t>měly být</a:t>
            </a:r>
            <a:r>
              <a:rPr lang="cs-CZ" sz="1000" dirty="0"/>
              <a:t> umisťovány opuštěné malé děti a miminka nejčastěji?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201797"/>
              </p:ext>
            </p:extLst>
          </p:nvPr>
        </p:nvGraphicFramePr>
        <p:xfrm>
          <a:off x="320635" y="1480367"/>
          <a:ext cx="8301143" cy="378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8500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Potřebnost kojeneckého ústavu v péči o malé dítě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0635" y="5775067"/>
            <a:ext cx="8510504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K09. Jsou podle Vás kojenecké ústavy potřebnou součástí péče o malé opuštěné děti?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771818"/>
              </p:ext>
            </p:extLst>
          </p:nvPr>
        </p:nvGraphicFramePr>
        <p:xfrm>
          <a:off x="809897" y="1345854"/>
          <a:ext cx="7378878" cy="3789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434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19" y="0"/>
            <a:ext cx="8579619" cy="720080"/>
          </a:xfrm>
        </p:spPr>
        <p:txBody>
          <a:bodyPr/>
          <a:lstStyle/>
          <a:p>
            <a:r>
              <a:rPr lang="cs-CZ" dirty="0"/>
              <a:t>Výroky o kojeneckých ústavech spojené s péčí o děti</a:t>
            </a: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2950138640"/>
              </p:ext>
            </p:extLst>
          </p:nvPr>
        </p:nvGraphicFramePr>
        <p:xfrm>
          <a:off x="312863" y="966300"/>
          <a:ext cx="8510503" cy="4562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bdélník 5"/>
          <p:cNvSpPr/>
          <p:nvPr/>
        </p:nvSpPr>
        <p:spPr>
          <a:xfrm>
            <a:off x="320635" y="6021288"/>
            <a:ext cx="6204486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823 respondentů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320635" y="5775067"/>
            <a:ext cx="8003823" cy="2462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cs-CZ" sz="1000" dirty="0"/>
              <a:t>K10. Nakolik souhlasíte či nesouhlasíte s následujícími výroky o kojeneckých ústavech? </a:t>
            </a:r>
          </a:p>
        </p:txBody>
      </p:sp>
    </p:spTree>
    <p:extLst>
      <p:ext uri="{BB962C8B-B14F-4D97-AF65-F5344CB8AC3E}">
        <p14:creationId xmlns:p14="http://schemas.microsoft.com/office/powerpoint/2010/main" val="42015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ediannove">
      <a:dk1>
        <a:sysClr val="windowText" lastClr="000000"/>
      </a:dk1>
      <a:lt1>
        <a:sysClr val="window" lastClr="FFFFFF"/>
      </a:lt1>
      <a:dk2>
        <a:srgbClr val="005293"/>
      </a:dk2>
      <a:lt2>
        <a:srgbClr val="989B97"/>
      </a:lt2>
      <a:accent1>
        <a:srgbClr val="CE1C34"/>
      </a:accent1>
      <a:accent2>
        <a:srgbClr val="0070C0"/>
      </a:accent2>
      <a:accent3>
        <a:srgbClr val="249A50"/>
      </a:accent3>
      <a:accent4>
        <a:srgbClr val="2558B2"/>
      </a:accent4>
      <a:accent5>
        <a:srgbClr val="63317B"/>
      </a:accent5>
      <a:accent6>
        <a:srgbClr val="FFBF00"/>
      </a:accent6>
      <a:hlink>
        <a:srgbClr val="FFFFFF"/>
      </a:hlink>
      <a:folHlink>
        <a:srgbClr val="D8D8D8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ustom Color 1">
      <a:srgbClr val="96002F"/>
    </a:custClr>
    <a:custClr name="Custom Color 2">
      <a:srgbClr val="CE1C34"/>
    </a:custClr>
    <a:custClr name="Custom Color 3">
      <a:srgbClr val="EC2D3B"/>
    </a:custClr>
    <a:custClr name="Custom Color 4">
      <a:srgbClr val="0C8346"/>
    </a:custClr>
    <a:custClr name="Custom Color 5">
      <a:srgbClr val="249A50"/>
    </a:custClr>
    <a:custClr name="Custom Color 6">
      <a:srgbClr val="33BF61"/>
    </a:custClr>
    <a:custClr name="Custom Color 7">
      <a:srgbClr val="294487"/>
    </a:custClr>
    <a:custClr name="Custom Color 8">
      <a:srgbClr val="3558B2"/>
    </a:custClr>
    <a:custClr name="Custom Color 9">
      <a:srgbClr val="4178D8"/>
    </a:custClr>
    <a:custClr name="Custom Color 10">
      <a:srgbClr val="63317B"/>
    </a:custClr>
    <a:custClr name="Custom Color 11">
      <a:srgbClr val="FFBF0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21622</TotalTime>
  <Words>1256</Words>
  <Application>Microsoft Office PowerPoint</Application>
  <PresentationFormat>Předvádění na obrazovce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Motiv Office</vt:lpstr>
      <vt:lpstr>Postoje ke kojeneckým ústavům   29/3/2018</vt:lpstr>
      <vt:lpstr>Metodika výzkumu</vt:lpstr>
      <vt:lpstr>Obsah závěrečné zprávy</vt:lpstr>
      <vt:lpstr>Kojenecké ústavy - potřebnost a umisťování dětí do nich</vt:lpstr>
      <vt:lpstr>Shrnutí 1: Kojenecké ústavy – potřebné, ale až o krajní řešení</vt:lpstr>
      <vt:lpstr>Kam jsou v Česku umisťovány opuštěné malé děti a miminka nejčastěji?</vt:lpstr>
      <vt:lpstr>Kam by v Česku měly být umisťovány opuštěné malé děti a miminka nejčastěji?</vt:lpstr>
      <vt:lpstr>Potřebnost kojeneckého ústavu v péči o malé dítě</vt:lpstr>
      <vt:lpstr>Výroky o kojeneckých ústavech spojené s péčí o děti</vt:lpstr>
      <vt:lpstr>Poměr dětí odebraných soudem a umístěných na základě rozhodnutí rodičů</vt:lpstr>
      <vt:lpstr>Podíl dětí, které jsou v kojeneckém ústavu ze zdravotních důvodů </vt:lpstr>
      <vt:lpstr>Vliv kojeneckých ústavů na psychický vývoj dítěte a jeho partnerské vztahy</vt:lpstr>
      <vt:lpstr>Shrnutí 2: Vliv kojeneckých ústavů na psychický vývoj dítěte a jeho partnerské vztahy I. </vt:lpstr>
      <vt:lpstr>Shrnutí 2: Vliv kojeneckých ústavů na psychický vývoj dítěte a jeho partnerské vztahy II. </vt:lpstr>
      <vt:lpstr>Může pobyt v ústavním zařízení ovlivnit psychický vývoj?</vt:lpstr>
      <vt:lpstr>Výroky o kojeneckých ústavech spojené s vlivem na psychický vývoj dítěte</vt:lpstr>
      <vt:lpstr>Kam svěřit dítě, když se nemůže postarat rodina?</vt:lpstr>
      <vt:lpstr>Odkud by dotázaní nejraději adoptovali dítě</vt:lpstr>
      <vt:lpstr>Obavy z manželství vlastního dítěte s partnerem či partnerkou z náhradní péče</vt:lpstr>
      <vt:lpstr>Důvody obav ze sňatku vlastního dítěte s partnerem či partnerkou z náhradní péče</vt:lpstr>
      <vt:lpstr>Informace o realizátorovi výzkumu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Vlasta Burdová</dc:creator>
  <cp:lastModifiedBy>Jarmila Pilecká</cp:lastModifiedBy>
  <cp:revision>2325</cp:revision>
  <cp:lastPrinted>2013-04-30T05:52:07Z</cp:lastPrinted>
  <dcterms:created xsi:type="dcterms:W3CDTF">2012-06-01T13:59:42Z</dcterms:created>
  <dcterms:modified xsi:type="dcterms:W3CDTF">2018-03-29T15:16:56Z</dcterms:modified>
</cp:coreProperties>
</file>