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46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Default Extension="bin" ContentType="application/vnd.openxmlformats-officedocument.oleObject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58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65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charts/chart50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drawings/drawing14.xml" ContentType="application/vnd.openxmlformats-officedocument.drawingml.chartshapes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theme/themeOverride14.xml" ContentType="application/vnd.openxmlformats-officedocument.themeOverride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wmf" ContentType="image/x-wmf"/>
  <Override PartName="/ppt/charts/chart44.xml" ContentType="application/vnd.openxmlformats-officedocument.drawingml.chart+xml"/>
  <Override PartName="/ppt/charts/chart73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rawings/drawing15.xml" ContentType="application/vnd.openxmlformats-officedocument.drawingml.chartshapes+xml"/>
  <Override PartName="/ppt/charts/chart40.xml" ContentType="application/vnd.openxmlformats-officedocument.drawingml.chart+xml"/>
  <Override PartName="/ppt/drawings/drawing9.xml" ContentType="application/vnd.openxmlformats-officedocument.drawingml.chartshapes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theme/themeOverride22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theme/themeOverride16.xml" ContentType="application/vnd.openxmlformats-officedocument.themeOverr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6"/>
  </p:notesMasterIdLst>
  <p:sldIdLst>
    <p:sldId id="256" r:id="rId2"/>
    <p:sldId id="260" r:id="rId3"/>
    <p:sldId id="261" r:id="rId4"/>
    <p:sldId id="292" r:id="rId5"/>
    <p:sldId id="321" r:id="rId6"/>
    <p:sldId id="262" r:id="rId7"/>
    <p:sldId id="305" r:id="rId8"/>
    <p:sldId id="333" r:id="rId9"/>
    <p:sldId id="334" r:id="rId10"/>
    <p:sldId id="335" r:id="rId11"/>
    <p:sldId id="336" r:id="rId12"/>
    <p:sldId id="263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8" r:id="rId24"/>
    <p:sldId id="349" r:id="rId25"/>
    <p:sldId id="352" r:id="rId26"/>
    <p:sldId id="445" r:id="rId27"/>
    <p:sldId id="353" r:id="rId28"/>
    <p:sldId id="289" r:id="rId29"/>
    <p:sldId id="355" r:id="rId30"/>
    <p:sldId id="356" r:id="rId31"/>
    <p:sldId id="357" r:id="rId32"/>
    <p:sldId id="358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54" r:id="rId56"/>
    <p:sldId id="395" r:id="rId57"/>
    <p:sldId id="396" r:id="rId58"/>
    <p:sldId id="403" r:id="rId59"/>
    <p:sldId id="404" r:id="rId60"/>
    <p:sldId id="443" r:id="rId61"/>
    <p:sldId id="397" r:id="rId62"/>
    <p:sldId id="414" r:id="rId63"/>
    <p:sldId id="398" r:id="rId64"/>
    <p:sldId id="399" r:id="rId65"/>
    <p:sldId id="400" r:id="rId66"/>
    <p:sldId id="401" r:id="rId67"/>
    <p:sldId id="402" r:id="rId68"/>
    <p:sldId id="405" r:id="rId69"/>
    <p:sldId id="394" r:id="rId70"/>
    <p:sldId id="407" r:id="rId71"/>
    <p:sldId id="408" r:id="rId72"/>
    <p:sldId id="444" r:id="rId73"/>
    <p:sldId id="410" r:id="rId74"/>
    <p:sldId id="421" r:id="rId75"/>
    <p:sldId id="411" r:id="rId76"/>
    <p:sldId id="422" r:id="rId77"/>
    <p:sldId id="409" r:id="rId78"/>
    <p:sldId id="423" r:id="rId79"/>
    <p:sldId id="412" r:id="rId80"/>
    <p:sldId id="413" r:id="rId81"/>
    <p:sldId id="418" r:id="rId82"/>
    <p:sldId id="442" r:id="rId83"/>
    <p:sldId id="430" r:id="rId84"/>
    <p:sldId id="431" r:id="rId85"/>
    <p:sldId id="433" r:id="rId86"/>
    <p:sldId id="434" r:id="rId87"/>
    <p:sldId id="435" r:id="rId88"/>
    <p:sldId id="436" r:id="rId89"/>
    <p:sldId id="437" r:id="rId90"/>
    <p:sldId id="438" r:id="rId91"/>
    <p:sldId id="439" r:id="rId92"/>
    <p:sldId id="440" r:id="rId93"/>
    <p:sldId id="441" r:id="rId94"/>
    <p:sldId id="429" r:id="rId9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66"/>
    <a:srgbClr val="000066"/>
    <a:srgbClr val="00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60"/>
  </p:normalViewPr>
  <p:slideViewPr>
    <p:cSldViewPr>
      <p:cViewPr>
        <p:scale>
          <a:sx n="80" d="100"/>
          <a:sy n="80" d="100"/>
        </p:scale>
        <p:origin x="-3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7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8.xlsx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19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20.xlsx"/><Relationship Id="rId1" Type="http://schemas.openxmlformats.org/officeDocument/2006/relationships/themeOverride" Target="../theme/themeOverrid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A_Vy&#345;&#237;dit\Konference_prezentace\Grafy_konference.xls" TargetMode="External"/><Relationship Id="rId1" Type="http://schemas.openxmlformats.org/officeDocument/2006/relationships/themeOverride" Target="../theme/themeOverride19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fs2003\vyzkum\AD_HOC\Projekty%202010\15%2010%20Prema\15%2010%20073%20Nadace%20II%20Statni%20sektor%20(driv%201509073)\07_spss%20a%20zprac\Ondra_mapy\073_mapy_v01_celkova_stara_verze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1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2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4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5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6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7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8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0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1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2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List_aplikace_Microsoft_Office_Excel3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6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37.xlsx"/><Relationship Id="rId1" Type="http://schemas.openxmlformats.org/officeDocument/2006/relationships/themeOverride" Target="../theme/themeOverride20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8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39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0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1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2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4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45.xlsx"/><Relationship Id="rId1" Type="http://schemas.openxmlformats.org/officeDocument/2006/relationships/themeOverride" Target="../theme/themeOverride2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Office_Excel46.xlsx"/><Relationship Id="rId1" Type="http://schemas.openxmlformats.org/officeDocument/2006/relationships/themeOverride" Target="../theme/themeOverride22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7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8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49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0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1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2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4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5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6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5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39488996224429135"/>
          <c:y val="3.4375000000000246E-2"/>
          <c:w val="0.57234613452076954"/>
          <c:h val="0.81816658464566061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50" b="1"/>
                </a:pPr>
                <a:endParaRPr lang="cs-CZ"/>
              </a:p>
            </c:txPr>
            <c:showVal val="1"/>
          </c:dLbls>
          <c:cat>
            <c:strRef>
              <c:f>List1!$A$2:$A$20</c:f>
              <c:strCache>
                <c:ptCount val="19"/>
                <c:pt idx="0">
                  <c:v>poruchy pohybového ústrojí</c:v>
                </c:pt>
                <c:pt idx="1">
                  <c:v>poruchy mentálních funkcí</c:v>
                </c:pt>
                <c:pt idx="2">
                  <c:v>postižení zraku</c:v>
                </c:pt>
                <c:pt idx="3">
                  <c:v>duševní/psychické poruchy</c:v>
                </c:pt>
                <c:pt idx="4">
                  <c:v>postižení sluchu</c:v>
                </c:pt>
                <c:pt idx="5">
                  <c:v>poruchy neurologických funkcí</c:v>
                </c:pt>
                <c:pt idx="6">
                  <c:v>poruchy nervového systému</c:v>
                </c:pt>
                <c:pt idx="7">
                  <c:v>poruchy metabolismu</c:v>
                </c:pt>
                <c:pt idx="8">
                  <c:v>poruchy kardiovaskulárních funkcí</c:v>
                </c:pt>
                <c:pt idx="9">
                  <c:v>kombinované postižení smyslových funkcí</c:v>
                </c:pt>
                <c:pt idx="10">
                  <c:v>poruchy hematologických funkcí</c:v>
                </c:pt>
                <c:pt idx="11">
                  <c:v>poruchy respiračních funkcí</c:v>
                </c:pt>
                <c:pt idx="12">
                  <c:v>postižení jiných smyslových funkcí</c:v>
                </c:pt>
                <c:pt idx="13">
                  <c:v>poruchy hlasu, funkce řeči</c:v>
                </c:pt>
                <c:pt idx="14">
                  <c:v>poruchy zažívání</c:v>
                </c:pt>
                <c:pt idx="15">
                  <c:v>endokrinní poruchy</c:v>
                </c:pt>
                <c:pt idx="16">
                  <c:v>urologické/reprodukční poruchy</c:v>
                </c:pt>
                <c:pt idx="17">
                  <c:v>poruchy imunologických funkcí</c:v>
                </c:pt>
                <c:pt idx="18">
                  <c:v>poruchy kůže</c:v>
                </c:pt>
              </c:strCache>
            </c:strRef>
          </c:cat>
          <c:val>
            <c:numRef>
              <c:f>List1!$B$2:$B$20</c:f>
              <c:numCache>
                <c:formatCode>General</c:formatCode>
                <c:ptCount val="19"/>
                <c:pt idx="0">
                  <c:v>27.5</c:v>
                </c:pt>
                <c:pt idx="1">
                  <c:v>23</c:v>
                </c:pt>
                <c:pt idx="2">
                  <c:v>16.5</c:v>
                </c:pt>
                <c:pt idx="3">
                  <c:v>13</c:v>
                </c:pt>
                <c:pt idx="4">
                  <c:v>11</c:v>
                </c:pt>
                <c:pt idx="5">
                  <c:v>6.5</c:v>
                </c:pt>
                <c:pt idx="6">
                  <c:v>6.5</c:v>
                </c:pt>
                <c:pt idx="7">
                  <c:v>4.5</c:v>
                </c:pt>
                <c:pt idx="8">
                  <c:v>3.5</c:v>
                </c:pt>
                <c:pt idx="9">
                  <c:v>3</c:v>
                </c:pt>
                <c:pt idx="10">
                  <c:v>2.5</c:v>
                </c:pt>
                <c:pt idx="11">
                  <c:v>2.5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1.5</c:v>
                </c:pt>
                <c:pt idx="16">
                  <c:v>1.5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</c:ser>
        <c:axId val="99927936"/>
        <c:axId val="99929472"/>
      </c:barChart>
      <c:catAx>
        <c:axId val="999279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99929472"/>
        <c:crosses val="autoZero"/>
        <c:auto val="1"/>
        <c:lblAlgn val="ctr"/>
        <c:lblOffset val="100"/>
      </c:catAx>
      <c:valAx>
        <c:axId val="9992947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9927936"/>
        <c:crosses val="max"/>
        <c:crossBetween val="between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2377622377622391"/>
          <c:y val="0.19844357976653695"/>
          <c:w val="0.48951048951049192"/>
          <c:h val="0.54474708171205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FFCC"/>
            </a:solidFill>
            <a:ln w="12729">
              <a:solidFill>
                <a:srgbClr val="000080"/>
              </a:solidFill>
              <a:prstDash val="solid"/>
            </a:ln>
          </c:spPr>
          <c:dPt>
            <c:idx val="0"/>
            <c:spPr>
              <a:solidFill>
                <a:srgbClr val="CCCCFF"/>
              </a:solidFill>
              <a:ln w="12729">
                <a:solidFill>
                  <a:srgbClr val="000080"/>
                </a:solidFill>
                <a:prstDash val="solid"/>
              </a:ln>
            </c:spPr>
          </c:dPt>
          <c:dPt>
            <c:idx val="1"/>
            <c:spPr>
              <a:solidFill>
                <a:srgbClr val="FF99CC"/>
              </a:solidFill>
              <a:ln w="12729">
                <a:solidFill>
                  <a:srgbClr val="000080"/>
                </a:solidFill>
                <a:prstDash val="solid"/>
              </a:ln>
            </c:spPr>
          </c:dPt>
          <c:dPt>
            <c:idx val="2"/>
            <c:spPr>
              <a:solidFill>
                <a:srgbClr val="000080"/>
              </a:solidFill>
              <a:ln w="12729">
                <a:solidFill>
                  <a:srgbClr val="00008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399838646711157"/>
                  <c:y val="-0.19406361068215106"/>
                </c:manualLayout>
              </c:layout>
              <c:numFmt formatCode="#,##0" sourceLinked="0"/>
              <c:spPr>
                <a:noFill/>
                <a:ln w="25458">
                  <a:noFill/>
                </a:ln>
              </c:spPr>
              <c:txPr>
                <a:bodyPr/>
                <a:lstStyle/>
                <a:p>
                  <a:pPr>
                    <a:defRPr sz="1178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cs-CZ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3945289851261741"/>
                  <c:y val="0.14355557150977238"/>
                </c:manualLayout>
              </c:layout>
              <c:numFmt formatCode="#,##0" sourceLinked="0"/>
              <c:spPr>
                <a:noFill/>
                <a:ln w="25458">
                  <a:noFill/>
                </a:ln>
              </c:spPr>
              <c:txPr>
                <a:bodyPr/>
                <a:lstStyle/>
                <a:p>
                  <a:pPr>
                    <a:defRPr sz="1178" b="1" i="0" u="none" strike="noStrike" baseline="0">
                      <a:solidFill>
                        <a:srgbClr val="00008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cs-CZ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4.2538795010174303E-2"/>
                  <c:y val="8.9031221843538219E-2"/>
                </c:manualLayout>
              </c:layout>
              <c:numFmt formatCode="#,##0" sourceLinked="0"/>
              <c:spPr>
                <a:noFill/>
                <a:ln w="25458">
                  <a:noFill/>
                </a:ln>
              </c:spPr>
              <c:txPr>
                <a:bodyPr/>
                <a:lstStyle/>
                <a:p>
                  <a:pPr>
                    <a:defRPr sz="1178" b="1" i="0" u="none" strike="noStrike" baseline="0">
                      <a:solidFill>
                        <a:srgbClr val="FFFFFF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cs-CZ"/>
                </a:p>
              </c:txPr>
              <c:dLblPos val="bestFit"/>
              <c:showVal val="1"/>
            </c:dLbl>
            <c:numFmt formatCode="#,##0" sourceLinked="0"/>
            <c:spPr>
              <a:noFill/>
              <a:ln w="25458">
                <a:noFill/>
              </a:ln>
            </c:spPr>
            <c:txPr>
              <a:bodyPr/>
              <a:lstStyle/>
              <a:p>
                <a:pPr>
                  <a:defRPr sz="727" b="1" i="0" u="none" strike="noStrike" baseline="0">
                    <a:solidFill>
                      <a:srgbClr val="000000"/>
                    </a:solidFill>
                    <a:latin typeface="WST_Engl"/>
                    <a:ea typeface="WST_Engl"/>
                    <a:cs typeface="WST_Engl"/>
                  </a:defRPr>
                </a:pPr>
                <a:endParaRPr lang="cs-CZ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Management organizace (vedení organizace, člen s funkcí apod</c:v>
                </c:pt>
                <c:pt idx="1">
                  <c:v>Sociální pracovník / sociální pracovnice</c:v>
                </c:pt>
                <c:pt idx="2">
                  <c:v>Manažer(ka) projektů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69.7</c:v>
                </c:pt>
                <c:pt idx="1">
                  <c:v>28.2</c:v>
                </c:pt>
                <c:pt idx="2">
                  <c:v>2.1</c:v>
                </c:pt>
              </c:numCache>
            </c:numRef>
          </c:val>
        </c:ser>
        <c:dLbls>
          <c:showCatName val="1"/>
          <c:showPercent val="1"/>
        </c:dLbls>
        <c:firstSliceAng val="30"/>
      </c:pieChart>
      <c:spPr>
        <a:noFill/>
        <a:ln w="25458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727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1.4846235418875931E-2"/>
          <c:y val="0.30498069174440517"/>
          <c:w val="0.97030752916223995"/>
          <c:h val="0.39841554617259928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 1 dítě</c:v>
                </c:pt>
              </c:strCache>
            </c:strRef>
          </c:tx>
          <c:spPr>
            <a:solidFill>
              <a:srgbClr val="008000"/>
            </a:solidFill>
            <a:ln w="232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008000"/>
              </a:solidFill>
              <a:ln w="2324">
                <a:solidFill>
                  <a:srgbClr val="000080"/>
                </a:solidFill>
                <a:prstDash val="solid"/>
              </a:ln>
            </c:spPr>
          </c:dPt>
          <c:dLbls>
            <c:dLbl>
              <c:idx val="0"/>
              <c:numFmt formatCode="0" sourceLinked="0"/>
              <c:spPr>
                <a:noFill/>
                <a:ln w="18591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chemeClr val="bg1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cs-CZ"/>
                </a:p>
              </c:txPr>
            </c:dLbl>
            <c:numFmt formatCode="0" sourceLinked="0"/>
            <c:spPr>
              <a:noFill/>
              <a:ln w="9295">
                <a:solidFill>
                  <a:srgbClr val="000080"/>
                </a:solidFill>
                <a:prstDash val="solid"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46.997228210656004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2 děti</c:v>
                </c:pt>
              </c:strCache>
            </c:strRef>
          </c:tx>
          <c:spPr>
            <a:solidFill>
              <a:srgbClr val="CCFFCC"/>
            </a:solidFill>
            <a:ln w="2324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CCFFCC"/>
              </a:solidFill>
              <a:ln w="2324">
                <a:solidFill>
                  <a:srgbClr val="000080"/>
                </a:solidFill>
                <a:prstDash val="solid"/>
              </a:ln>
            </c:spPr>
          </c:dPt>
          <c:dLbls>
            <c:numFmt formatCode="0" sourceLinked="0"/>
            <c:spPr>
              <a:noFill/>
              <a:ln w="1859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42.408376963350783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3 a více dětí</c:v>
                </c:pt>
              </c:strCache>
            </c:strRef>
          </c:tx>
          <c:spPr>
            <a:solidFill>
              <a:srgbClr val="FFFF99"/>
            </a:solidFill>
            <a:ln w="9295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FFFF99"/>
              </a:solidFill>
              <a:ln w="9295">
                <a:solidFill>
                  <a:srgbClr val="000080"/>
                </a:solidFill>
                <a:prstDash val="solid"/>
              </a:ln>
            </c:spPr>
          </c:dPt>
          <c:dLbls>
            <c:numFmt formatCode="0" sourceLinked="0"/>
            <c:spPr>
              <a:noFill/>
              <a:ln w="1859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10.594394825993225</c:v>
                </c:pt>
              </c:numCache>
            </c:numRef>
          </c:val>
        </c:ser>
        <c:gapWidth val="90"/>
        <c:overlap val="100"/>
        <c:axId val="106312448"/>
        <c:axId val="106313984"/>
      </c:barChart>
      <c:catAx>
        <c:axId val="106312448"/>
        <c:scaling>
          <c:orientation val="maxMin"/>
        </c:scaling>
        <c:axPos val="l"/>
        <c:numFmt formatCode="General" sourceLinked="1"/>
        <c:tickLblPos val="nextTo"/>
        <c:spPr>
          <a:ln w="2324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732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6313984"/>
        <c:crosses val="autoZero"/>
        <c:lblAlgn val="ctr"/>
        <c:lblOffset val="100"/>
        <c:tickLblSkip val="1"/>
        <c:tickMarkSkip val="1"/>
      </c:catAx>
      <c:valAx>
        <c:axId val="106313984"/>
        <c:scaling>
          <c:orientation val="minMax"/>
          <c:max val="100"/>
          <c:min val="0"/>
        </c:scaling>
        <c:axPos val="b"/>
        <c:majorGridlines>
          <c:spPr>
            <a:ln w="9295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324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06312448"/>
        <c:crosses val="max"/>
        <c:crossBetween val="between"/>
        <c:majorUnit val="10"/>
        <c:minorUnit val="5"/>
      </c:valAx>
      <c:spPr>
        <a:noFill/>
        <a:ln w="9295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4846235418875944"/>
          <c:y val="7.5187969924812824E-3"/>
          <c:w val="0.84835630965005249"/>
          <c:h val="0.18045112781954886"/>
        </c:manualLayout>
      </c:layout>
      <c:spPr>
        <a:noFill/>
        <a:ln w="18591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8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0799187198374397"/>
          <c:y val="0.19531556840129141"/>
          <c:w val="0.73913247940781601"/>
          <c:h val="0.62274037357681311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 žádné dítě</c:v>
                </c:pt>
              </c:strCache>
            </c:strRef>
          </c:tx>
          <c:spPr>
            <a:solidFill>
              <a:srgbClr val="FF9933"/>
            </a:solidFill>
            <a:ln w="243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19505">
                <a:noFill/>
              </a:ln>
            </c:spPr>
            <c:showVal val="1"/>
          </c:dLbls>
          <c:cat>
            <c:strRef>
              <c:f>Sheet1!$A$2:$A$6</c:f>
              <c:strCache>
                <c:ptCount val="5"/>
                <c:pt idx="0">
                  <c:v>0 - 3 roky</c:v>
                </c:pt>
                <c:pt idx="1">
                  <c:v>4 - 6 let</c:v>
                </c:pt>
                <c:pt idx="2">
                  <c:v>7 - 10 let</c:v>
                </c:pt>
                <c:pt idx="3">
                  <c:v>11 - 15 let</c:v>
                </c:pt>
                <c:pt idx="4">
                  <c:v>16 - 18 let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74.38920933219228</c:v>
                </c:pt>
                <c:pt idx="1">
                  <c:v>69.900000000000006</c:v>
                </c:pt>
                <c:pt idx="2">
                  <c:v>70.8</c:v>
                </c:pt>
                <c:pt idx="3">
                  <c:v>67.3</c:v>
                </c:pt>
                <c:pt idx="4">
                  <c:v>66.5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1 dítě</c:v>
                </c:pt>
              </c:strCache>
            </c:strRef>
          </c:tx>
          <c:spPr>
            <a:solidFill>
              <a:srgbClr val="008000"/>
            </a:solidFill>
            <a:ln w="243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1950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0 - 3 roky</c:v>
                </c:pt>
                <c:pt idx="1">
                  <c:v>4 - 6 let</c:v>
                </c:pt>
                <c:pt idx="2">
                  <c:v>7 - 10 let</c:v>
                </c:pt>
                <c:pt idx="3">
                  <c:v>11 - 15 let</c:v>
                </c:pt>
                <c:pt idx="4">
                  <c:v>16 - 18 let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24.385357781293362</c:v>
                </c:pt>
                <c:pt idx="1">
                  <c:v>27.4</c:v>
                </c:pt>
                <c:pt idx="2">
                  <c:v>26.8</c:v>
                </c:pt>
                <c:pt idx="3">
                  <c:v>29.5</c:v>
                </c:pt>
                <c:pt idx="4">
                  <c:v>28.2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2 a více dětí</c:v>
                </c:pt>
              </c:strCache>
            </c:strRef>
          </c:tx>
          <c:spPr>
            <a:solidFill>
              <a:srgbClr val="CCFFCC"/>
            </a:solidFill>
            <a:ln w="9752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19505">
                <a:noFill/>
              </a:ln>
            </c:spPr>
            <c:showVal val="1"/>
          </c:dLbls>
          <c:cat>
            <c:strRef>
              <c:f>Sheet1!$A$2:$A$6</c:f>
              <c:strCache>
                <c:ptCount val="5"/>
                <c:pt idx="0">
                  <c:v>0 - 3 roky</c:v>
                </c:pt>
                <c:pt idx="1">
                  <c:v>4 - 6 let</c:v>
                </c:pt>
                <c:pt idx="2">
                  <c:v>7 - 10 let</c:v>
                </c:pt>
                <c:pt idx="3">
                  <c:v>11 - 15 let</c:v>
                </c:pt>
                <c:pt idx="4">
                  <c:v>16 - 18 let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1.2254328865143718</c:v>
                </c:pt>
                <c:pt idx="1">
                  <c:v>2.7</c:v>
                </c:pt>
                <c:pt idx="2">
                  <c:v>2.4</c:v>
                </c:pt>
                <c:pt idx="3">
                  <c:v>3.2</c:v>
                </c:pt>
                <c:pt idx="4">
                  <c:v>5.3</c:v>
                </c:pt>
              </c:numCache>
            </c:numRef>
          </c:val>
        </c:ser>
        <c:gapWidth val="90"/>
        <c:overlap val="100"/>
        <c:axId val="106582784"/>
        <c:axId val="106584320"/>
      </c:barChart>
      <c:catAx>
        <c:axId val="106582784"/>
        <c:scaling>
          <c:orientation val="maxMin"/>
        </c:scaling>
        <c:axPos val="l"/>
        <c:numFmt formatCode="General" sourceLinked="1"/>
        <c:tickLblPos val="nextTo"/>
        <c:spPr>
          <a:ln w="243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cs-CZ"/>
          </a:p>
        </c:txPr>
        <c:crossAx val="106584320"/>
        <c:crosses val="autoZero"/>
        <c:lblAlgn val="ctr"/>
        <c:lblOffset val="100"/>
        <c:tickLblSkip val="1"/>
        <c:tickMarkSkip val="1"/>
      </c:catAx>
      <c:valAx>
        <c:axId val="106584320"/>
        <c:scaling>
          <c:orientation val="minMax"/>
          <c:max val="100"/>
          <c:min val="0"/>
        </c:scaling>
        <c:axPos val="b"/>
        <c:majorGridlines>
          <c:spPr>
            <a:ln w="9752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43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b="0">
                <a:latin typeface="Verdana" pitchFamily="34" charset="0"/>
              </a:defRPr>
            </a:pPr>
            <a:endParaRPr lang="cs-CZ"/>
          </a:p>
        </c:txPr>
        <c:crossAx val="106582784"/>
        <c:crosses val="max"/>
        <c:crossBetween val="between"/>
        <c:majorUnit val="20"/>
        <c:minorUnit val="5"/>
      </c:valAx>
      <c:spPr>
        <a:noFill/>
        <a:ln w="9752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3383947939262934E-3"/>
          <c:y val="8.23045267489712E-3"/>
          <c:w val="0.99566160520607372"/>
          <c:h val="9.8765432098767217E-2"/>
        </c:manualLayout>
      </c:layout>
      <c:spPr>
        <a:noFill/>
        <a:ln w="19505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00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3262839879154079"/>
          <c:y val="0"/>
          <c:w val="0.74018126888217561"/>
          <c:h val="0.84415584415584988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8000"/>
            </a:solidFill>
            <a:ln w="3046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4370">
                <a:noFill/>
              </a:ln>
            </c:spPr>
            <c:txPr>
              <a:bodyPr/>
              <a:lstStyle/>
              <a:p>
                <a:pPr>
                  <a:defRPr sz="959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16 - 18 let</c:v>
                </c:pt>
                <c:pt idx="1">
                  <c:v>11 - 15 let</c:v>
                </c:pt>
                <c:pt idx="2">
                  <c:v>7 - 10 let </c:v>
                </c:pt>
                <c:pt idx="3">
                  <c:v>4 - 6 let</c:v>
                </c:pt>
                <c:pt idx="4">
                  <c:v>0 - 3 roky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33.5</c:v>
                </c:pt>
                <c:pt idx="1">
                  <c:v>32.700000000000003</c:v>
                </c:pt>
                <c:pt idx="2">
                  <c:v>29.2</c:v>
                </c:pt>
                <c:pt idx="3">
                  <c:v>30.1</c:v>
                </c:pt>
                <c:pt idx="4">
                  <c:v>25.6</c:v>
                </c:pt>
              </c:numCache>
            </c:numRef>
          </c:val>
        </c:ser>
        <c:gapWidth val="60"/>
        <c:overlap val="100"/>
        <c:axId val="106530688"/>
        <c:axId val="106532224"/>
      </c:barChart>
      <c:catAx>
        <c:axId val="106530688"/>
        <c:scaling>
          <c:orientation val="minMax"/>
        </c:scaling>
        <c:axPos val="l"/>
        <c:numFmt formatCode="General" sourceLinked="1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0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06532224"/>
        <c:crosses val="autoZero"/>
        <c:lblAlgn val="ctr"/>
        <c:lblOffset val="100"/>
        <c:tickLblSkip val="1"/>
        <c:tickMarkSkip val="1"/>
      </c:catAx>
      <c:valAx>
        <c:axId val="106532224"/>
        <c:scaling>
          <c:orientation val="minMax"/>
          <c:max val="45"/>
          <c:min val="0"/>
        </c:scaling>
        <c:axPos val="b"/>
        <c:majorGridlines>
          <c:spPr>
            <a:ln w="12185">
              <a:solidFill>
                <a:schemeClr val="tx1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06530688"/>
        <c:crosses val="autoZero"/>
        <c:crossBetween val="between"/>
        <c:majorUnit val="10"/>
        <c:minorUnit val="1"/>
      </c:valAx>
      <c:spPr>
        <a:noFill/>
        <a:ln w="12185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51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377973636892315"/>
          <c:y val="3.437500000000001E-2"/>
          <c:w val="0.46981527850088745"/>
          <c:h val="0.85583833661418596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List1!$A$2:$A$14</c:f>
              <c:strCache>
                <c:ptCount val="13"/>
                <c:pt idx="0">
                  <c:v>nedostatek financí pro rodiny, na pomůcky</c:v>
                </c:pt>
                <c:pt idx="1">
                  <c:v>nezájem veřejnosti, předsudky, posměch</c:v>
                </c:pt>
                <c:pt idx="2">
                  <c:v>nedostatek financí (bez upřesnění)</c:v>
                </c:pt>
                <c:pt idx="3">
                  <c:v>nezájem státu, státních orgánů, neochota úředníků</c:v>
                </c:pt>
                <c:pt idx="4">
                  <c:v>jiný (jednotlivý, nezařaditelný) problém</c:v>
                </c:pt>
                <c:pt idx="5">
                  <c:v>nedostatečná bezbariérovost (prostory, školy, dopr. prostředky)</c:v>
                </c:pt>
                <c:pt idx="6">
                  <c:v>hodnocení stupně postižení</c:v>
                </c:pt>
                <c:pt idx="7">
                  <c:v>nedostatečná, nevhodná, nevyjasněná legislativa, Zákon o ZP</c:v>
                </c:pt>
                <c:pt idx="8">
                  <c:v>integrace, nedostatečná možnost integrace dětí do společnosti</c:v>
                </c:pt>
                <c:pt idx="9">
                  <c:v>malá informovanost, osvěta (bez upřesnění)</c:v>
                </c:pt>
                <c:pt idx="10">
                  <c:v>nedostatek bezplatných léků, nedostupnost lékařské péče</c:v>
                </c:pt>
                <c:pt idx="11">
                  <c:v>nedostatek speciálních škol (vzdělávacích zařízení)</c:v>
                </c:pt>
                <c:pt idx="12">
                  <c:v>neví, bez odpovědi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30</c:v>
                </c:pt>
                <c:pt idx="1">
                  <c:v>23</c:v>
                </c:pt>
                <c:pt idx="2">
                  <c:v>20.5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  <c:pt idx="6">
                  <c:v>10.5</c:v>
                </c:pt>
                <c:pt idx="7">
                  <c:v>9.5</c:v>
                </c:pt>
                <c:pt idx="8">
                  <c:v>7.5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  <c:pt idx="12">
                  <c:v>1.5</c:v>
                </c:pt>
              </c:numCache>
            </c:numRef>
          </c:val>
        </c:ser>
        <c:axId val="106993920"/>
        <c:axId val="106999808"/>
      </c:barChart>
      <c:catAx>
        <c:axId val="106993920"/>
        <c:scaling>
          <c:orientation val="maxMin"/>
        </c:scaling>
        <c:axPos val="l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106999808"/>
        <c:crosses val="autoZero"/>
        <c:auto val="1"/>
        <c:lblAlgn val="ctr"/>
        <c:lblOffset val="100"/>
      </c:catAx>
      <c:valAx>
        <c:axId val="106999808"/>
        <c:scaling>
          <c:orientation val="minMax"/>
        </c:scaling>
        <c:axPos val="b"/>
        <c:majorGridlines/>
        <c:numFmt formatCode="General" sourceLinked="1"/>
        <c:tickLblPos val="nextTo"/>
        <c:crossAx val="106993920"/>
        <c:crosses val="max"/>
        <c:crossBetween val="between"/>
      </c:valAx>
    </c:plotArea>
    <c:plotVisOnly val="1"/>
  </c:chart>
  <c:txPr>
    <a:bodyPr/>
    <a:lstStyle/>
    <a:p>
      <a:pPr>
        <a:defRPr sz="1200" baseline="0"/>
      </a:pPr>
      <a:endParaRPr lang="cs-CZ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475184794086592"/>
          <c:y val="0"/>
          <c:w val="0.48468848996832342"/>
          <c:h val="0.94599303135889201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 w="24387">
              <a:noFill/>
            </a:ln>
          </c:spPr>
          <c:dLbls>
            <c:numFmt formatCode="0" sourceLinked="0"/>
            <c:spPr>
              <a:noFill/>
              <a:ln w="24387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Sheet1!$A$2:$A$50</c:f>
              <c:strCache>
                <c:ptCount val="13"/>
                <c:pt idx="0">
                  <c:v>neví, bez odpovědi</c:v>
                </c:pt>
                <c:pt idx="1">
                  <c:v>nezájem, špatná péče, nesoudnost rodiny, rodičů</c:v>
                </c:pt>
                <c:pt idx="2">
                  <c:v>systém sociální péče, MPSV, nedostatek péče o ZP (obecně)</c:v>
                </c:pt>
                <c:pt idx="3">
                  <c:v>nedostatek zařízení (bez upřesnění)</c:v>
                </c:pt>
                <c:pt idx="4">
                  <c:v>malá informovanost rodičů, rodin (na počátku, o dávkách)</c:v>
                </c:pt>
                <c:pt idx="5">
                  <c:v>nezájem veřejnosti, předsudky, posměch</c:v>
                </c:pt>
                <c:pt idx="6">
                  <c:v>roztříštěná péče do více sektorů, špatná koordinace péče</c:v>
                </c:pt>
                <c:pt idx="7">
                  <c:v>málo kvalifikovaných odborníků (bez upřesnění kde)</c:v>
                </c:pt>
                <c:pt idx="8">
                  <c:v>nedostatek financí pro rodiny, na asistenta, výše úhrad ZP</c:v>
                </c:pt>
                <c:pt idx="9">
                  <c:v>integrace, nedostatečná možnost integrace dětí do společ.</c:v>
                </c:pt>
                <c:pt idx="10">
                  <c:v>málo (kvalitních) pracovníků ve školství, málo asistentů</c:v>
                </c:pt>
                <c:pt idx="11">
                  <c:v>nedostatečná, nevhodná, nevyjasněná legislativa, Zákon o ZP</c:v>
                </c:pt>
                <c:pt idx="12">
                  <c:v>nedostatek financí (bez upřesnění)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13"/>
                <c:pt idx="0">
                  <c:v>7.5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7.5</c:v>
                </c:pt>
                <c:pt idx="5">
                  <c:v>9</c:v>
                </c:pt>
                <c:pt idx="6">
                  <c:v>9</c:v>
                </c:pt>
                <c:pt idx="7">
                  <c:v>9.5</c:v>
                </c:pt>
                <c:pt idx="8">
                  <c:v>11</c:v>
                </c:pt>
                <c:pt idx="9">
                  <c:v>11.5</c:v>
                </c:pt>
                <c:pt idx="10">
                  <c:v>14.5</c:v>
                </c:pt>
                <c:pt idx="11">
                  <c:v>16</c:v>
                </c:pt>
                <c:pt idx="12">
                  <c:v>32.5</c:v>
                </c:pt>
              </c:numCache>
            </c:numRef>
          </c:val>
        </c:ser>
        <c:gapWidth val="60"/>
        <c:overlap val="100"/>
        <c:axId val="85432576"/>
        <c:axId val="102960128"/>
      </c:barChart>
      <c:catAx>
        <c:axId val="85432576"/>
        <c:scaling>
          <c:orientation val="minMax"/>
        </c:scaling>
        <c:axPos val="l"/>
        <c:numFmt formatCode="General" sourceLinked="1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02960128"/>
        <c:crosses val="autoZero"/>
        <c:lblAlgn val="ctr"/>
        <c:lblOffset val="0"/>
        <c:tickLblSkip val="1"/>
        <c:tickMarkSkip val="1"/>
      </c:catAx>
      <c:valAx>
        <c:axId val="102960128"/>
        <c:scaling>
          <c:orientation val="minMax"/>
          <c:max val="40"/>
          <c:min val="0"/>
        </c:scaling>
        <c:axPos val="b"/>
        <c:majorGridlines>
          <c:spPr>
            <a:ln w="12194">
              <a:solidFill>
                <a:schemeClr val="tx1"/>
              </a:solidFill>
              <a:prstDash val="sysDash"/>
            </a:ln>
          </c:spPr>
        </c:majorGridlines>
        <c:numFmt formatCode="0" sourceLinked="0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85432576"/>
        <c:crosses val="autoZero"/>
        <c:crossBetween val="between"/>
        <c:majorUnit val="5"/>
        <c:minorUnit val="1"/>
      </c:valAx>
      <c:spPr>
        <a:noFill/>
        <a:ln w="12194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5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4916317991631336"/>
          <c:y val="5.4006968641114983E-2"/>
          <c:w val="0.44037656903766159"/>
          <c:h val="0.94599303135889201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 w="280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2404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bg1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Sheet1!$A$2:$A$57</c:f>
              <c:strCache>
                <c:ptCount val="22"/>
                <c:pt idx="0">
                  <c:v>nedostatek financí (bez upřesnění)</c:v>
                </c:pt>
                <c:pt idx="1">
                  <c:v>nezájem veřejnosti, předsudky, posměch</c:v>
                </c:pt>
                <c:pt idx="2">
                  <c:v>integrace, nedostatečná možnost integrace dětí</c:v>
                </c:pt>
                <c:pt idx="3">
                  <c:v>nezájem státu, státních orgánů, neochota úředníků</c:v>
                </c:pt>
                <c:pt idx="4">
                  <c:v>nedostatečná, nevhodná, legislativa, Zákon o ZP</c:v>
                </c:pt>
                <c:pt idx="5">
                  <c:v>ned. financí pro rodiny, pomůcky, na asistenta, úhrady ZP</c:v>
                </c:pt>
                <c:pt idx="6">
                  <c:v>roztříštěná péče do více sektorů, špatná koordinace</c:v>
                </c:pt>
                <c:pt idx="7">
                  <c:v>malá informovanost, osvěta (bez upřesnění)</c:v>
                </c:pt>
                <c:pt idx="8">
                  <c:v>nedostatečná bezbariérovost (prostory, školy, doprava)</c:v>
                </c:pt>
                <c:pt idx="9">
                  <c:v>nedostatek financí pro NNO, pro kult. a soc. zařízení</c:v>
                </c:pt>
                <c:pt idx="10">
                  <c:v>malá informovanost rodičů (na počátku, o dávkách)</c:v>
                </c:pt>
                <c:pt idx="11">
                  <c:v>nedostatek zařízení (bez upřesnění)</c:v>
                </c:pt>
                <c:pt idx="12">
                  <c:v>špatná dostupnost služeb, chybějící služby, čekací doby</c:v>
                </c:pt>
                <c:pt idx="13">
                  <c:v>problémy ve vzdělávání (bez upřesnění)</c:v>
                </c:pt>
                <c:pt idx="14">
                  <c:v>neefektivní využití finančních zdrojů</c:v>
                </c:pt>
                <c:pt idx="15">
                  <c:v>málo (kvalitních) pracovníků ve školství, málo asistentů</c:v>
                </c:pt>
                <c:pt idx="16">
                  <c:v>nezaměstnanost, špatné uplatnění mladých se ZP</c:v>
                </c:pt>
                <c:pt idx="17">
                  <c:v>nedostupnost rehabilitačních, kompenzačních pomůcek</c:v>
                </c:pt>
                <c:pt idx="18">
                  <c:v>málo kvalifikovaných odborníků (bez upřesnění kde)</c:v>
                </c:pt>
                <c:pt idx="19">
                  <c:v>málo kvalifikovaných (kvalitních) sociálních pracovníků</c:v>
                </c:pt>
                <c:pt idx="20">
                  <c:v>málo akcí, srazů pro rodiče, podpora psychiky rodičů</c:v>
                </c:pt>
                <c:pt idx="21">
                  <c:v>neví, bez odpovědi</c:v>
                </c:pt>
              </c:strCache>
            </c:strRef>
          </c:cat>
          <c:val>
            <c:numRef>
              <c:f>Sheet1!$B$2:$B$57</c:f>
              <c:numCache>
                <c:formatCode>General</c:formatCode>
                <c:ptCount val="22"/>
                <c:pt idx="0">
                  <c:v>34</c:v>
                </c:pt>
                <c:pt idx="1">
                  <c:v>12.2</c:v>
                </c:pt>
                <c:pt idx="2">
                  <c:v>12.2</c:v>
                </c:pt>
                <c:pt idx="3">
                  <c:v>11.7</c:v>
                </c:pt>
                <c:pt idx="4">
                  <c:v>11.7</c:v>
                </c:pt>
                <c:pt idx="5">
                  <c:v>9</c:v>
                </c:pt>
                <c:pt idx="6">
                  <c:v>9</c:v>
                </c:pt>
                <c:pt idx="7">
                  <c:v>7.4</c:v>
                </c:pt>
                <c:pt idx="8">
                  <c:v>7.4</c:v>
                </c:pt>
                <c:pt idx="9">
                  <c:v>6.9</c:v>
                </c:pt>
                <c:pt idx="10">
                  <c:v>6.4</c:v>
                </c:pt>
                <c:pt idx="11">
                  <c:v>6.4</c:v>
                </c:pt>
                <c:pt idx="12">
                  <c:v>6.4</c:v>
                </c:pt>
                <c:pt idx="13">
                  <c:v>5.9</c:v>
                </c:pt>
                <c:pt idx="14">
                  <c:v>4.3</c:v>
                </c:pt>
                <c:pt idx="15">
                  <c:v>4.3</c:v>
                </c:pt>
                <c:pt idx="16">
                  <c:v>4.3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4.3</c:v>
                </c:pt>
              </c:numCache>
            </c:numRef>
          </c:val>
        </c:ser>
        <c:gapWidth val="60"/>
        <c:overlap val="100"/>
        <c:axId val="108991616"/>
        <c:axId val="109076480"/>
      </c:barChart>
      <c:catAx>
        <c:axId val="108991616"/>
        <c:scaling>
          <c:orientation val="maxMin"/>
        </c:scaling>
        <c:axPos val="l"/>
        <c:numFmt formatCode="General" sourceLinked="1"/>
        <c:tickLblPos val="nextTo"/>
        <c:spPr>
          <a:ln w="2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09076480"/>
        <c:crosses val="autoZero"/>
        <c:lblAlgn val="ctr"/>
        <c:lblOffset val="0"/>
        <c:tickLblSkip val="1"/>
        <c:tickMarkSkip val="1"/>
      </c:catAx>
      <c:valAx>
        <c:axId val="109076480"/>
        <c:scaling>
          <c:orientation val="minMax"/>
          <c:max val="40"/>
          <c:min val="0"/>
        </c:scaling>
        <c:axPos val="t"/>
        <c:majorGridlines>
          <c:spPr>
            <a:ln w="11202">
              <a:solidFill>
                <a:schemeClr val="tx1"/>
              </a:solidFill>
              <a:prstDash val="sysDash"/>
            </a:ln>
          </c:spPr>
        </c:majorGridlines>
        <c:numFmt formatCode="0" sourceLinked="0"/>
        <c:tickLblPos val="nextTo"/>
        <c:spPr>
          <a:ln w="2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2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08991616"/>
        <c:crosses val="autoZero"/>
        <c:crossBetween val="between"/>
        <c:majorUnit val="10"/>
        <c:minorUnit val="1"/>
      </c:valAx>
      <c:spPr>
        <a:noFill/>
        <a:ln w="11202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8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List1!$A$2:$A$11</c:f>
              <c:strCache>
                <c:ptCount val="10"/>
                <c:pt idx="0">
                  <c:v>nedostatek financí pro rodiny (pomůcky…)</c:v>
                </c:pt>
                <c:pt idx="1">
                  <c:v>nezájem veřejnosti, posměch, nepochopení</c:v>
                </c:pt>
                <c:pt idx="2">
                  <c:v>nedostatek financí v oblasti obecně</c:v>
                </c:pt>
                <c:pt idx="3">
                  <c:v>nezájem, neochota státu, úředníků</c:v>
                </c:pt>
                <c:pt idx="4">
                  <c:v>nízká bezbariérovost</c:v>
                </c:pt>
                <c:pt idx="5">
                  <c:v>systém hodnocení stupně postižení</c:v>
                </c:pt>
                <c:pt idx="6">
                  <c:v>nedostatečná legislativa, zákon o ZP</c:v>
                </c:pt>
                <c:pt idx="7">
                  <c:v>nedostatečná integrace dětí</c:v>
                </c:pt>
                <c:pt idx="8">
                  <c:v>málo kvalitních lidí ve školách, málo asistentů ve školách</c:v>
                </c:pt>
                <c:pt idx="9">
                  <c:v>jiný problém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30</c:v>
                </c:pt>
                <c:pt idx="1">
                  <c:v>23</c:v>
                </c:pt>
                <c:pt idx="2">
                  <c:v>20.5</c:v>
                </c:pt>
                <c:pt idx="3">
                  <c:v>14</c:v>
                </c:pt>
                <c:pt idx="4">
                  <c:v>13</c:v>
                </c:pt>
                <c:pt idx="5">
                  <c:v>10.5</c:v>
                </c:pt>
                <c:pt idx="6">
                  <c:v>9.5</c:v>
                </c:pt>
                <c:pt idx="7">
                  <c:v>7.5</c:v>
                </c:pt>
                <c:pt idx="8">
                  <c:v>3.5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List1!$A$2:$A$11</c:f>
              <c:strCache>
                <c:ptCount val="10"/>
                <c:pt idx="0">
                  <c:v>nedostatek financí pro rodiny (pomůcky…)</c:v>
                </c:pt>
                <c:pt idx="1">
                  <c:v>nezájem veřejnosti, posměch, nepochopení</c:v>
                </c:pt>
                <c:pt idx="2">
                  <c:v>nedostatek financí v oblasti obecně</c:v>
                </c:pt>
                <c:pt idx="3">
                  <c:v>nezájem, neochota státu, úředníků</c:v>
                </c:pt>
                <c:pt idx="4">
                  <c:v>nízká bezbariérovost</c:v>
                </c:pt>
                <c:pt idx="5">
                  <c:v>systém hodnocení stupně postižení</c:v>
                </c:pt>
                <c:pt idx="6">
                  <c:v>nedostatečná legislativa, zákon o ZP</c:v>
                </c:pt>
                <c:pt idx="7">
                  <c:v>nedostatečná integrace dětí</c:v>
                </c:pt>
                <c:pt idx="8">
                  <c:v>málo kvalitních lidí ve školách, málo asistentů ve školách</c:v>
                </c:pt>
                <c:pt idx="9">
                  <c:v>jiný problém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11</c:v>
                </c:pt>
                <c:pt idx="1">
                  <c:v>9</c:v>
                </c:pt>
                <c:pt idx="2">
                  <c:v>32.5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16</c:v>
                </c:pt>
                <c:pt idx="7">
                  <c:v>11.5</c:v>
                </c:pt>
                <c:pt idx="8">
                  <c:v>14.5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2"/>
              <c:layout>
                <c:manualLayout>
                  <c:x val="1.4814814814814821E-3"/>
                  <c:y val="-4.0634920634920732E-2"/>
                </c:manualLayout>
              </c:layout>
              <c:dLblPos val="ctr"/>
              <c:showVal val="1"/>
            </c:dLbl>
            <c:numFmt formatCode="#,##0" sourceLinked="0"/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List1!$A$2:$A$11</c:f>
              <c:strCache>
                <c:ptCount val="10"/>
                <c:pt idx="0">
                  <c:v>nedostatek financí pro rodiny (pomůcky…)</c:v>
                </c:pt>
                <c:pt idx="1">
                  <c:v>nezájem veřejnosti, posměch, nepochopení</c:v>
                </c:pt>
                <c:pt idx="2">
                  <c:v>nedostatek financí v oblasti obecně</c:v>
                </c:pt>
                <c:pt idx="3">
                  <c:v>nezájem, neochota státu, úředníků</c:v>
                </c:pt>
                <c:pt idx="4">
                  <c:v>nízká bezbariérovost</c:v>
                </c:pt>
                <c:pt idx="5">
                  <c:v>systém hodnocení stupně postižení</c:v>
                </c:pt>
                <c:pt idx="6">
                  <c:v>nedostatečná legislativa, zákon o ZP</c:v>
                </c:pt>
                <c:pt idx="7">
                  <c:v>nedostatečná integrace dětí</c:v>
                </c:pt>
                <c:pt idx="8">
                  <c:v>málo kvalitních lidí ve školách, málo asistentů ve školách</c:v>
                </c:pt>
                <c:pt idx="9">
                  <c:v>jiný problém</c:v>
                </c:pt>
              </c:strCache>
            </c:strRef>
          </c:cat>
          <c:val>
            <c:numRef>
              <c:f>List1!$D$2:$D$11</c:f>
              <c:numCache>
                <c:formatCode>General</c:formatCode>
                <c:ptCount val="10"/>
                <c:pt idx="0">
                  <c:v>9</c:v>
                </c:pt>
                <c:pt idx="1">
                  <c:v>12.2</c:v>
                </c:pt>
                <c:pt idx="2">
                  <c:v>34</c:v>
                </c:pt>
                <c:pt idx="3">
                  <c:v>11.7</c:v>
                </c:pt>
                <c:pt idx="4">
                  <c:v>7.4</c:v>
                </c:pt>
                <c:pt idx="5">
                  <c:v>2.7</c:v>
                </c:pt>
                <c:pt idx="6">
                  <c:v>11.7</c:v>
                </c:pt>
                <c:pt idx="7">
                  <c:v>12.2</c:v>
                </c:pt>
                <c:pt idx="8">
                  <c:v>4.3</c:v>
                </c:pt>
                <c:pt idx="9">
                  <c:v>2.1</c:v>
                </c:pt>
              </c:numCache>
            </c:numRef>
          </c:val>
        </c:ser>
        <c:axId val="112900352"/>
        <c:axId val="113008640"/>
      </c:barChart>
      <c:catAx>
        <c:axId val="112900352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200" b="1" i="0" baseline="0">
                <a:latin typeface="Calibri" pitchFamily="34" charset="0"/>
              </a:defRPr>
            </a:pPr>
            <a:endParaRPr lang="cs-CZ"/>
          </a:p>
        </c:txPr>
        <c:crossAx val="113008640"/>
        <c:crosses val="autoZero"/>
        <c:auto val="1"/>
        <c:lblAlgn val="ctr"/>
        <c:lblOffset val="100"/>
      </c:catAx>
      <c:valAx>
        <c:axId val="113008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112900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56891200424E-2"/>
          <c:y val="0.93860968455623361"/>
          <c:w val="0.92053054430894543"/>
          <c:h val="4.8653284649571193E-2"/>
        </c:manualLayout>
      </c:layout>
      <c:txPr>
        <a:bodyPr/>
        <a:lstStyle/>
        <a:p>
          <a:pPr>
            <a:defRPr sz="18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Důležitost celkem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dLbls>
            <c:numFmt formatCode="#,##0" sourceLinked="0"/>
            <c:spPr>
              <a:solidFill>
                <a:srgbClr val="C0504D">
                  <a:lumMod val="75000"/>
                </a:srgbClr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List1!$A$2:$A$16</c:f>
              <c:strCache>
                <c:ptCount val="15"/>
                <c:pt idx="0">
                  <c:v>Problémy vstupu do života</c:v>
                </c:pt>
                <c:pt idx="1">
                  <c:v>Postoje veřejnosti a bariéry</c:v>
                </c:pt>
                <c:pt idx="2">
                  <c:v>Legislativa</c:v>
                </c:pt>
                <c:pt idx="3">
                  <c:v>Systém soc. dávek, úhrad ze zdr. pojištění</c:v>
                </c:pt>
                <c:pt idx="4">
                  <c:v>Nedostatek přímých služeb</c:v>
                </c:pt>
                <c:pt idx="5">
                  <c:v>Integrace a vzdělávání</c:v>
                </c:pt>
                <c:pt idx="6">
                  <c:v>Nedostatek aktivity (stát, kraje, obce, NO)</c:v>
                </c:pt>
                <c:pt idx="7">
                  <c:v>Podmínky péče</c:v>
                </c:pt>
                <c:pt idx="8">
                  <c:v>Informovanost rodičů dětí se ZP</c:v>
                </c:pt>
                <c:pt idx="9">
                  <c:v>Činnost a postoje úřadů</c:v>
                </c:pt>
                <c:pt idx="10">
                  <c:v>Jiné nedostatky systému péče</c:v>
                </c:pt>
                <c:pt idx="11">
                  <c:v>Problémy v oblasti využití volného času</c:v>
                </c:pt>
                <c:pt idx="12">
                  <c:v>Problémy v oblasti rané péče</c:v>
                </c:pt>
                <c:pt idx="13">
                  <c:v>Problémy v oblasti odlehčovacích služeb</c:v>
                </c:pt>
                <c:pt idx="14">
                  <c:v>Úroveň a síť speciálních škol</c:v>
                </c:pt>
              </c:strCache>
            </c:strRef>
          </c:cat>
          <c:val>
            <c:numRef>
              <c:f>List1!$B$2:$B$16</c:f>
              <c:numCache>
                <c:formatCode>0</c:formatCode>
                <c:ptCount val="15"/>
                <c:pt idx="0">
                  <c:v>74.391666666666666</c:v>
                </c:pt>
                <c:pt idx="1">
                  <c:v>67.088888888888803</c:v>
                </c:pt>
                <c:pt idx="2">
                  <c:v>65.955555555555549</c:v>
                </c:pt>
                <c:pt idx="3">
                  <c:v>65.955555555555549</c:v>
                </c:pt>
                <c:pt idx="4">
                  <c:v>64.672222222222189</c:v>
                </c:pt>
                <c:pt idx="5">
                  <c:v>63.333333333333336</c:v>
                </c:pt>
                <c:pt idx="6">
                  <c:v>61.125000000000028</c:v>
                </c:pt>
                <c:pt idx="7">
                  <c:v>59.166666666666607</c:v>
                </c:pt>
                <c:pt idx="8">
                  <c:v>56.775000000000013</c:v>
                </c:pt>
                <c:pt idx="9">
                  <c:v>53.287878787878789</c:v>
                </c:pt>
                <c:pt idx="10">
                  <c:v>50.59166666666659</c:v>
                </c:pt>
                <c:pt idx="11">
                  <c:v>49.408333333333331</c:v>
                </c:pt>
                <c:pt idx="12">
                  <c:v>44.746666666666613</c:v>
                </c:pt>
                <c:pt idx="13">
                  <c:v>44.191666666666592</c:v>
                </c:pt>
                <c:pt idx="14">
                  <c:v>42.70000000000001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Spokojenost celkem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numFmt formatCode="#,##0" sourceLinked="0"/>
            <c:spPr>
              <a:solidFill>
                <a:srgbClr val="1F497D">
                  <a:lumMod val="60000"/>
                  <a:lumOff val="40000"/>
                </a:srgbClr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List1!$A$2:$A$16</c:f>
              <c:strCache>
                <c:ptCount val="15"/>
                <c:pt idx="0">
                  <c:v>Problémy vstupu do života</c:v>
                </c:pt>
                <c:pt idx="1">
                  <c:v>Postoje veřejnosti a bariéry</c:v>
                </c:pt>
                <c:pt idx="2">
                  <c:v>Legislativa</c:v>
                </c:pt>
                <c:pt idx="3">
                  <c:v>Systém soc. dávek, úhrad ze zdr. pojištění</c:v>
                </c:pt>
                <c:pt idx="4">
                  <c:v>Nedostatek přímých služeb</c:v>
                </c:pt>
                <c:pt idx="5">
                  <c:v>Integrace a vzdělávání</c:v>
                </c:pt>
                <c:pt idx="6">
                  <c:v>Nedostatek aktivity (stát, kraje, obce, NO)</c:v>
                </c:pt>
                <c:pt idx="7">
                  <c:v>Podmínky péče</c:v>
                </c:pt>
                <c:pt idx="8">
                  <c:v>Informovanost rodičů dětí se ZP</c:v>
                </c:pt>
                <c:pt idx="9">
                  <c:v>Činnost a postoje úřadů</c:v>
                </c:pt>
                <c:pt idx="10">
                  <c:v>Jiné nedostatky systému péče</c:v>
                </c:pt>
                <c:pt idx="11">
                  <c:v>Problémy v oblasti využití volného času</c:v>
                </c:pt>
                <c:pt idx="12">
                  <c:v>Problémy v oblasti rané péče</c:v>
                </c:pt>
                <c:pt idx="13">
                  <c:v>Problémy v oblasti odlehčovacích služeb</c:v>
                </c:pt>
                <c:pt idx="14">
                  <c:v>Úroveň a síť speciálních škol</c:v>
                </c:pt>
              </c:strCache>
            </c:strRef>
          </c:cat>
          <c:val>
            <c:numRef>
              <c:f>List1!$C$2:$C$16</c:f>
              <c:numCache>
                <c:formatCode>0</c:formatCode>
                <c:ptCount val="15"/>
                <c:pt idx="0">
                  <c:v>13.700000000000001</c:v>
                </c:pt>
                <c:pt idx="1">
                  <c:v>18.066666666666666</c:v>
                </c:pt>
                <c:pt idx="2">
                  <c:v>14.1</c:v>
                </c:pt>
                <c:pt idx="3">
                  <c:v>17.355555555555558</c:v>
                </c:pt>
                <c:pt idx="4">
                  <c:v>14.52222222222222</c:v>
                </c:pt>
                <c:pt idx="5">
                  <c:v>22.091666666666683</c:v>
                </c:pt>
                <c:pt idx="6">
                  <c:v>23.150000000000016</c:v>
                </c:pt>
                <c:pt idx="7">
                  <c:v>21.026666666666667</c:v>
                </c:pt>
                <c:pt idx="8">
                  <c:v>27.008333333333304</c:v>
                </c:pt>
                <c:pt idx="9">
                  <c:v>21.218181818181819</c:v>
                </c:pt>
                <c:pt idx="10">
                  <c:v>17.55</c:v>
                </c:pt>
                <c:pt idx="11">
                  <c:v>26.824999999999999</c:v>
                </c:pt>
                <c:pt idx="12">
                  <c:v>26.379999999999992</c:v>
                </c:pt>
                <c:pt idx="13">
                  <c:v>21.841666666666683</c:v>
                </c:pt>
                <c:pt idx="14">
                  <c:v>28.858333333333302</c:v>
                </c:pt>
              </c:numCache>
            </c:numRef>
          </c:val>
        </c:ser>
        <c:axId val="115827456"/>
        <c:axId val="115828992"/>
      </c:barChart>
      <c:catAx>
        <c:axId val="115827456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115828992"/>
        <c:crosses val="autoZero"/>
        <c:auto val="1"/>
        <c:lblAlgn val="ctr"/>
        <c:lblOffset val="100"/>
      </c:catAx>
      <c:valAx>
        <c:axId val="11582899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115827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56891200424E-2"/>
          <c:y val="0.93860968455623361"/>
          <c:w val="0.9205305443089461"/>
          <c:h val="4.8653284649571193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List1!$B$2:$B$16</c:f>
              <c:numCache>
                <c:formatCode>0</c:formatCode>
                <c:ptCount val="15"/>
                <c:pt idx="0">
                  <c:v>66.833333333333272</c:v>
                </c:pt>
                <c:pt idx="1">
                  <c:v>64.2</c:v>
                </c:pt>
                <c:pt idx="2">
                  <c:v>63.5</c:v>
                </c:pt>
                <c:pt idx="3">
                  <c:v>67.5</c:v>
                </c:pt>
                <c:pt idx="4">
                  <c:v>64.124999999999986</c:v>
                </c:pt>
                <c:pt idx="5">
                  <c:v>63.125000000000028</c:v>
                </c:pt>
                <c:pt idx="6">
                  <c:v>75.25</c:v>
                </c:pt>
                <c:pt idx="7">
                  <c:v>66.124999999999986</c:v>
                </c:pt>
                <c:pt idx="8">
                  <c:v>62.25</c:v>
                </c:pt>
                <c:pt idx="9">
                  <c:v>65.666666666666671</c:v>
                </c:pt>
                <c:pt idx="10">
                  <c:v>53.1</c:v>
                </c:pt>
                <c:pt idx="11">
                  <c:v>49.625000000000028</c:v>
                </c:pt>
                <c:pt idx="12">
                  <c:v>57.5</c:v>
                </c:pt>
                <c:pt idx="13">
                  <c:v>59.625000000000028</c:v>
                </c:pt>
                <c:pt idx="14">
                  <c:v>71.124999999999986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List1!$C$2:$C$16</c:f>
              <c:numCache>
                <c:formatCode>0</c:formatCode>
                <c:ptCount val="15"/>
                <c:pt idx="0">
                  <c:v>60.833333333333336</c:v>
                </c:pt>
                <c:pt idx="1">
                  <c:v>55.5</c:v>
                </c:pt>
                <c:pt idx="2">
                  <c:v>42.363636363636317</c:v>
                </c:pt>
                <c:pt idx="3">
                  <c:v>65.666666666666671</c:v>
                </c:pt>
                <c:pt idx="4">
                  <c:v>48.125000000000028</c:v>
                </c:pt>
                <c:pt idx="5">
                  <c:v>53.375</c:v>
                </c:pt>
                <c:pt idx="6">
                  <c:v>53.833333333333336</c:v>
                </c:pt>
                <c:pt idx="7">
                  <c:v>60.375</c:v>
                </c:pt>
                <c:pt idx="8">
                  <c:v>33</c:v>
                </c:pt>
                <c:pt idx="9">
                  <c:v>65.166666666666671</c:v>
                </c:pt>
                <c:pt idx="10">
                  <c:v>38.700000000000003</c:v>
                </c:pt>
                <c:pt idx="11">
                  <c:v>39.875</c:v>
                </c:pt>
                <c:pt idx="12">
                  <c:v>45</c:v>
                </c:pt>
                <c:pt idx="13">
                  <c:v>43.75</c:v>
                </c:pt>
                <c:pt idx="14">
                  <c:v>73.874999999999986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List1!$D$2:$D$16</c:f>
              <c:numCache>
                <c:formatCode>0</c:formatCode>
                <c:ptCount val="15"/>
                <c:pt idx="0">
                  <c:v>70.2</c:v>
                </c:pt>
                <c:pt idx="1">
                  <c:v>57.8</c:v>
                </c:pt>
                <c:pt idx="2">
                  <c:v>54.000000000000007</c:v>
                </c:pt>
                <c:pt idx="3">
                  <c:v>68.099999999999994</c:v>
                </c:pt>
                <c:pt idx="4">
                  <c:v>58.075000000000003</c:v>
                </c:pt>
                <c:pt idx="5">
                  <c:v>66.874999999999986</c:v>
                </c:pt>
                <c:pt idx="6">
                  <c:v>68.783333333333289</c:v>
                </c:pt>
                <c:pt idx="7">
                  <c:v>63.5</c:v>
                </c:pt>
                <c:pt idx="8">
                  <c:v>32.85</c:v>
                </c:pt>
                <c:pt idx="9">
                  <c:v>63.18333333333333</c:v>
                </c:pt>
                <c:pt idx="10">
                  <c:v>42.44</c:v>
                </c:pt>
                <c:pt idx="11">
                  <c:v>43.075000000000003</c:v>
                </c:pt>
                <c:pt idx="12">
                  <c:v>45.72500000000003</c:v>
                </c:pt>
                <c:pt idx="13">
                  <c:v>48.4</c:v>
                </c:pt>
                <c:pt idx="14">
                  <c:v>78.174999999999983</c:v>
                </c:pt>
              </c:numCache>
            </c:numRef>
          </c:val>
        </c:ser>
        <c:axId val="115913472"/>
        <c:axId val="115915008"/>
      </c:barChart>
      <c:catAx>
        <c:axId val="115913472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115915008"/>
        <c:crosses val="autoZero"/>
        <c:auto val="1"/>
        <c:lblAlgn val="ctr"/>
        <c:lblOffset val="100"/>
      </c:catAx>
      <c:valAx>
        <c:axId val="11591500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115913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56891200424E-2"/>
          <c:y val="0.93860968455623361"/>
          <c:w val="0.85008503937008184"/>
          <c:h val="5.8206924134483501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1933989540966796"/>
          <c:y val="6.9509818946077898E-2"/>
          <c:w val="0.41371814926488643"/>
          <c:h val="0.7721341753458576"/>
        </c:manualLayout>
      </c:layout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Val val="1"/>
          </c:dLbls>
          <c:cat>
            <c:strRef>
              <c:f>List1!$A$2:$A$8</c:f>
              <c:strCache>
                <c:ptCount val="7"/>
                <c:pt idx="0">
                  <c:v>tělesné postižení</c:v>
                </c:pt>
                <c:pt idx="1">
                  <c:v>smyslové postižení</c:v>
                </c:pt>
                <c:pt idx="2">
                  <c:v>mentální postižení</c:v>
                </c:pt>
                <c:pt idx="3">
                  <c:v>vnitřní postižení</c:v>
                </c:pt>
                <c:pt idx="4">
                  <c:v>duševní/psychické poruchy</c:v>
                </c:pt>
                <c:pt idx="5">
                  <c:v>poruchy hlasu, funkce řeči</c:v>
                </c:pt>
                <c:pt idx="6">
                  <c:v>poruchy kůže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31</c:v>
                </c:pt>
                <c:pt idx="1">
                  <c:v>30</c:v>
                </c:pt>
                <c:pt idx="2">
                  <c:v>26.5</c:v>
                </c:pt>
                <c:pt idx="3">
                  <c:v>18.5</c:v>
                </c:pt>
                <c:pt idx="4">
                  <c:v>13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axId val="100022912"/>
        <c:axId val="100041088"/>
      </c:barChart>
      <c:catAx>
        <c:axId val="10002291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00041088"/>
        <c:crosses val="autoZero"/>
        <c:auto val="1"/>
        <c:lblAlgn val="ctr"/>
        <c:lblOffset val="100"/>
      </c:catAx>
      <c:valAx>
        <c:axId val="1000410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00022912"/>
        <c:crosses val="max"/>
        <c:crossBetween val="between"/>
      </c:valAx>
      <c:spPr>
        <a:ln>
          <a:solidFill>
            <a:schemeClr val="tx1"/>
          </a:solidFill>
        </a:ln>
      </c:spPr>
    </c:plotArea>
    <c:plotVisOnly val="1"/>
  </c:chart>
  <c:spPr>
    <a:solidFill>
      <a:srgbClr val="99CCFF"/>
    </a:solidFill>
    <a:ln>
      <a:solidFill>
        <a:schemeClr val="tx1">
          <a:lumMod val="75000"/>
        </a:schemeClr>
      </a:solidFill>
    </a:ln>
  </c:spPr>
  <c:txPr>
    <a:bodyPr/>
    <a:lstStyle/>
    <a:p>
      <a:pPr>
        <a:defRPr sz="1800"/>
      </a:pPr>
      <a:endParaRPr lang="cs-CZ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List1!$B$2:$B$16</c:f>
              <c:numCache>
                <c:formatCode>0</c:formatCode>
                <c:ptCount val="15"/>
                <c:pt idx="0">
                  <c:v>14.833333333333334</c:v>
                </c:pt>
                <c:pt idx="1">
                  <c:v>22</c:v>
                </c:pt>
                <c:pt idx="2">
                  <c:v>18.863636363636349</c:v>
                </c:pt>
                <c:pt idx="3">
                  <c:v>19.833333333333304</c:v>
                </c:pt>
                <c:pt idx="4">
                  <c:v>24.125</c:v>
                </c:pt>
                <c:pt idx="5">
                  <c:v>21.375</c:v>
                </c:pt>
                <c:pt idx="6">
                  <c:v>19.75</c:v>
                </c:pt>
                <c:pt idx="7">
                  <c:v>25.625</c:v>
                </c:pt>
                <c:pt idx="8">
                  <c:v>28.125</c:v>
                </c:pt>
                <c:pt idx="9">
                  <c:v>17.5</c:v>
                </c:pt>
                <c:pt idx="10">
                  <c:v>25.1</c:v>
                </c:pt>
                <c:pt idx="11">
                  <c:v>24.375</c:v>
                </c:pt>
                <c:pt idx="12">
                  <c:v>29.75</c:v>
                </c:pt>
                <c:pt idx="13">
                  <c:v>16.375</c:v>
                </c:pt>
                <c:pt idx="14">
                  <c:v>16.375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List1!$C$2:$C$16</c:f>
              <c:numCache>
                <c:formatCode>0</c:formatCode>
                <c:ptCount val="15"/>
                <c:pt idx="0">
                  <c:v>17.166666666666668</c:v>
                </c:pt>
                <c:pt idx="1">
                  <c:v>19.399999999999999</c:v>
                </c:pt>
                <c:pt idx="2">
                  <c:v>24.818181818181817</c:v>
                </c:pt>
                <c:pt idx="3">
                  <c:v>17.166666666666668</c:v>
                </c:pt>
                <c:pt idx="4">
                  <c:v>33.25</c:v>
                </c:pt>
                <c:pt idx="5">
                  <c:v>26.125</c:v>
                </c:pt>
                <c:pt idx="6">
                  <c:v>18.666666666666668</c:v>
                </c:pt>
                <c:pt idx="7">
                  <c:v>23.625</c:v>
                </c:pt>
                <c:pt idx="8">
                  <c:v>32.375</c:v>
                </c:pt>
                <c:pt idx="9">
                  <c:v>12.666666666666675</c:v>
                </c:pt>
                <c:pt idx="10">
                  <c:v>25.2</c:v>
                </c:pt>
                <c:pt idx="11">
                  <c:v>18</c:v>
                </c:pt>
                <c:pt idx="12">
                  <c:v>21.875</c:v>
                </c:pt>
                <c:pt idx="13">
                  <c:v>17</c:v>
                </c:pt>
                <c:pt idx="14">
                  <c:v>12.125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List1!$A$2:$A$16</c:f>
              <c:strCache>
                <c:ptCount val="15"/>
                <c:pt idx="0">
                  <c:v>Legislativa</c:v>
                </c:pt>
                <c:pt idx="1">
                  <c:v>Podmínky péče</c:v>
                </c:pt>
                <c:pt idx="2">
                  <c:v>Činnost a postoje úřadů</c:v>
                </c:pt>
                <c:pt idx="3">
                  <c:v>Postoje veřejnosti a bariéry</c:v>
                </c:pt>
                <c:pt idx="4">
                  <c:v>Informovanost rodičů dětí se ZP</c:v>
                </c:pt>
                <c:pt idx="5">
                  <c:v>Nedostatek aktivity (stát, kraje, obce, NO)</c:v>
                </c:pt>
                <c:pt idx="6">
                  <c:v>Systém soc. dávek, úhrad ze zdr. pojištění</c:v>
                </c:pt>
                <c:pt idx="7">
                  <c:v>Integrace a vzdělávání</c:v>
                </c:pt>
                <c:pt idx="8">
                  <c:v>Úroveň a síť speciálních škol</c:v>
                </c:pt>
                <c:pt idx="9">
                  <c:v>Nedostatek přímých služeb</c:v>
                </c:pt>
                <c:pt idx="10">
                  <c:v>Problémy v oblasti rané péče</c:v>
                </c:pt>
                <c:pt idx="11">
                  <c:v>Problémy v oblasti odlehčovacích služeb</c:v>
                </c:pt>
                <c:pt idx="12">
                  <c:v>Problémy v oblasti využití volného času</c:v>
                </c:pt>
                <c:pt idx="13">
                  <c:v>Jiné nedostatky systému péče</c:v>
                </c:pt>
                <c:pt idx="14">
                  <c:v>Problémy vstupu do života</c:v>
                </c:pt>
              </c:strCache>
            </c:strRef>
          </c:cat>
          <c:val>
            <c:numRef>
              <c:f>List1!$D$2:$D$16</c:f>
              <c:numCache>
                <c:formatCode>0</c:formatCode>
                <c:ptCount val="15"/>
                <c:pt idx="0">
                  <c:v>10.3</c:v>
                </c:pt>
                <c:pt idx="1">
                  <c:v>21.68</c:v>
                </c:pt>
                <c:pt idx="2">
                  <c:v>19.972727272727223</c:v>
                </c:pt>
                <c:pt idx="3">
                  <c:v>17.2</c:v>
                </c:pt>
                <c:pt idx="4">
                  <c:v>23.650000000000016</c:v>
                </c:pt>
                <c:pt idx="5">
                  <c:v>21.950000000000003</c:v>
                </c:pt>
                <c:pt idx="6">
                  <c:v>13.65</c:v>
                </c:pt>
                <c:pt idx="7">
                  <c:v>17.025000000000002</c:v>
                </c:pt>
                <c:pt idx="8">
                  <c:v>26.075000000000003</c:v>
                </c:pt>
                <c:pt idx="9">
                  <c:v>13.400000000000002</c:v>
                </c:pt>
                <c:pt idx="10">
                  <c:v>28.839999999999996</c:v>
                </c:pt>
                <c:pt idx="11">
                  <c:v>23.150000000000013</c:v>
                </c:pt>
                <c:pt idx="12">
                  <c:v>28.85</c:v>
                </c:pt>
                <c:pt idx="13">
                  <c:v>19.274999999999999</c:v>
                </c:pt>
                <c:pt idx="14">
                  <c:v>12.6</c:v>
                </c:pt>
              </c:numCache>
            </c:numRef>
          </c:val>
        </c:ser>
        <c:axId val="116113792"/>
        <c:axId val="116115328"/>
      </c:barChart>
      <c:catAx>
        <c:axId val="116113792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116115328"/>
        <c:crosses val="autoZero"/>
        <c:auto val="1"/>
        <c:lblAlgn val="ctr"/>
        <c:lblOffset val="100"/>
      </c:catAx>
      <c:valAx>
        <c:axId val="11611532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11611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9999956891200424E-2"/>
          <c:y val="0.93860968455623361"/>
          <c:w val="0.85749244677748615"/>
          <c:h val="5.8206924134483508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Data_ostatní_grafy!$B$77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Data_ostatní_grafy!$B$78:$B$80</c:f>
              <c:numCache>
                <c:formatCode>0</c:formatCode>
                <c:ptCount val="3"/>
                <c:pt idx="0">
                  <c:v>65</c:v>
                </c:pt>
                <c:pt idx="1">
                  <c:v>70.5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Data_ostatní_grafy!$C$77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Data_ostatní_grafy!$C$78:$C$80</c:f>
              <c:numCache>
                <c:formatCode>0</c:formatCode>
                <c:ptCount val="3"/>
                <c:pt idx="0">
                  <c:v>15.5</c:v>
                </c:pt>
                <c:pt idx="1">
                  <c:v>14</c:v>
                </c:pt>
                <c:pt idx="2">
                  <c:v>15</c:v>
                </c:pt>
              </c:numCache>
            </c:numRef>
          </c:val>
        </c:ser>
        <c:ser>
          <c:idx val="2"/>
          <c:order val="2"/>
          <c:tx>
            <c:strRef>
              <c:f>Data_ostatní_grafy!$D$77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Data_ostatní_grafy!$D$78:$D$80</c:f>
              <c:numCache>
                <c:formatCode>0</c:formatCode>
                <c:ptCount val="3"/>
                <c:pt idx="0">
                  <c:v>65</c:v>
                </c:pt>
                <c:pt idx="1">
                  <c:v>52</c:v>
                </c:pt>
                <c:pt idx="2">
                  <c:v>65.5</c:v>
                </c:pt>
              </c:numCache>
            </c:numRef>
          </c:val>
        </c:ser>
        <c:ser>
          <c:idx val="3"/>
          <c:order val="3"/>
          <c:tx>
            <c:strRef>
              <c:f>Data_ostatní_grafy!$E$77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Data_ostatní_grafy!$E$78:$E$80</c:f>
              <c:numCache>
                <c:formatCode>0</c:formatCode>
                <c:ptCount val="3"/>
                <c:pt idx="0">
                  <c:v>13.5</c:v>
                </c:pt>
                <c:pt idx="1">
                  <c:v>21</c:v>
                </c:pt>
                <c:pt idx="2">
                  <c:v>17</c:v>
                </c:pt>
              </c:numCache>
            </c:numRef>
          </c:val>
        </c:ser>
        <c:ser>
          <c:idx val="4"/>
          <c:order val="4"/>
          <c:tx>
            <c:strRef>
              <c:f>Data_ostatní_grafy!$F$77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Data_ostatní_grafy!$F$78:$F$80</c:f>
              <c:numCache>
                <c:formatCode>0</c:formatCode>
                <c:ptCount val="3"/>
                <c:pt idx="0">
                  <c:v>73.400000000000006</c:v>
                </c:pt>
                <c:pt idx="1">
                  <c:v>71.8</c:v>
                </c:pt>
                <c:pt idx="2">
                  <c:v>65.400000000000006</c:v>
                </c:pt>
              </c:numCache>
            </c:numRef>
          </c:val>
        </c:ser>
        <c:ser>
          <c:idx val="5"/>
          <c:order val="5"/>
          <c:tx>
            <c:strRef>
              <c:f>Data_ostatní_grafy!$G$77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Data_ostatní_grafy!$A$78:$A$80</c:f>
              <c:strCache>
                <c:ptCount val="3"/>
                <c:pt idx="0">
                  <c:v>Legislativa v oblasti obecně</c:v>
                </c:pt>
                <c:pt idx="1">
                  <c:v>Nastavení podmínek péče v Zákoně o sociálních službách a jeho uplatňování</c:v>
                </c:pt>
                <c:pt idx="2">
                  <c:v>Neexistence jednoho zastřešujícího zákona o problematice ZP</c:v>
                </c:pt>
              </c:strCache>
            </c:strRef>
          </c:cat>
          <c:val>
            <c:numRef>
              <c:f>Data_ostatní_grafy!$G$78:$G$80</c:f>
              <c:numCache>
                <c:formatCode>0</c:formatCode>
                <c:ptCount val="3"/>
                <c:pt idx="0">
                  <c:v>8</c:v>
                </c:pt>
                <c:pt idx="1">
                  <c:v>12.8</c:v>
                </c:pt>
                <c:pt idx="2">
                  <c:v>10.1</c:v>
                </c:pt>
              </c:numCache>
            </c:numRef>
          </c:val>
        </c:ser>
        <c:axId val="61262464"/>
        <c:axId val="61149568"/>
      </c:barChart>
      <c:catAx>
        <c:axId val="6126246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149568"/>
        <c:crosses val="autoZero"/>
        <c:auto val="1"/>
        <c:lblAlgn val="ctr"/>
        <c:lblOffset val="100"/>
      </c:catAx>
      <c:valAx>
        <c:axId val="6114956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262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564798098715584E-2"/>
          <c:y val="0.86432945939027506"/>
          <c:w val="0.93488281684824592"/>
          <c:h val="4.865329632838956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Data_ostatní_grafy!$B$82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Data_ostatní_grafy!$B$83:$B$87</c:f>
              <c:numCache>
                <c:formatCode>0</c:formatCode>
                <c:ptCount val="5"/>
                <c:pt idx="0">
                  <c:v>58</c:v>
                </c:pt>
                <c:pt idx="1">
                  <c:v>72</c:v>
                </c:pt>
                <c:pt idx="2">
                  <c:v>59.5</c:v>
                </c:pt>
                <c:pt idx="3">
                  <c:v>60</c:v>
                </c:pt>
                <c:pt idx="4">
                  <c:v>71.5</c:v>
                </c:pt>
              </c:numCache>
            </c:numRef>
          </c:val>
        </c:ser>
        <c:ser>
          <c:idx val="1"/>
          <c:order val="1"/>
          <c:tx>
            <c:strRef>
              <c:f>Data_ostatní_grafy!$C$82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Data_ostatní_grafy!$C$83:$C$87</c:f>
              <c:numCache>
                <c:formatCode>0</c:formatCode>
                <c:ptCount val="5"/>
                <c:pt idx="0">
                  <c:v>21.5</c:v>
                </c:pt>
                <c:pt idx="1">
                  <c:v>16</c:v>
                </c:pt>
                <c:pt idx="2">
                  <c:v>30</c:v>
                </c:pt>
                <c:pt idx="3">
                  <c:v>26</c:v>
                </c:pt>
                <c:pt idx="4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Data_ostatní_grafy!$D$82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Data_ostatní_grafy!$D$83:$D$87</c:f>
              <c:numCache>
                <c:formatCode>0</c:formatCode>
                <c:ptCount val="5"/>
                <c:pt idx="0">
                  <c:v>36.5</c:v>
                </c:pt>
                <c:pt idx="1">
                  <c:v>80.5</c:v>
                </c:pt>
                <c:pt idx="2">
                  <c:v>60</c:v>
                </c:pt>
                <c:pt idx="3">
                  <c:v>45.5</c:v>
                </c:pt>
                <c:pt idx="4">
                  <c:v>55</c:v>
                </c:pt>
              </c:numCache>
            </c:numRef>
          </c:val>
        </c:ser>
        <c:ser>
          <c:idx val="3"/>
          <c:order val="3"/>
          <c:tx>
            <c:strRef>
              <c:f>Data_ostatní_grafy!$E$82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Data_ostatní_grafy!$E$83:$E$87</c:f>
              <c:numCache>
                <c:formatCode>0</c:formatCode>
                <c:ptCount val="5"/>
                <c:pt idx="0">
                  <c:v>19</c:v>
                </c:pt>
                <c:pt idx="1">
                  <c:v>12</c:v>
                </c:pt>
                <c:pt idx="2">
                  <c:v>17.5</c:v>
                </c:pt>
                <c:pt idx="3">
                  <c:v>33.5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strRef>
              <c:f>Data_ostatní_grafy!$F$82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Data_ostatní_grafy!$F$83:$F$87</c:f>
              <c:numCache>
                <c:formatCode>0</c:formatCode>
                <c:ptCount val="5"/>
                <c:pt idx="0">
                  <c:v>38.300000000000004</c:v>
                </c:pt>
                <c:pt idx="1">
                  <c:v>77.7</c:v>
                </c:pt>
                <c:pt idx="2">
                  <c:v>51.1</c:v>
                </c:pt>
                <c:pt idx="3">
                  <c:v>54.3</c:v>
                </c:pt>
                <c:pt idx="4">
                  <c:v>67.599999999999994</c:v>
                </c:pt>
              </c:numCache>
            </c:numRef>
          </c:val>
        </c:ser>
        <c:ser>
          <c:idx val="5"/>
          <c:order val="5"/>
          <c:tx>
            <c:strRef>
              <c:f>Data_ostatní_grafy!$G$82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Data_ostatní_grafy!$A$83:$A$87</c:f>
              <c:strCache>
                <c:ptCount val="5"/>
                <c:pt idx="0">
                  <c:v>Velký počet zainteresovaných subjektů</c:v>
                </c:pt>
                <c:pt idx="1">
                  <c:v>Malé platy v sociálních službách</c:v>
                </c:pt>
                <c:pt idx="2">
                  <c:v>Počet sociálních pracovníků</c:v>
                </c:pt>
                <c:pt idx="3">
                  <c:v>Kvalifikace sociálních pracovníků</c:v>
                </c:pt>
                <c:pt idx="4">
                  <c:v>Neochota zúčastněných institucí na změnu systému péče o děti se ZP</c:v>
                </c:pt>
              </c:strCache>
            </c:strRef>
          </c:cat>
          <c:val>
            <c:numRef>
              <c:f>Data_ostatní_grafy!$G$83:$G$87</c:f>
              <c:numCache>
                <c:formatCode>0</c:formatCode>
                <c:ptCount val="5"/>
                <c:pt idx="0">
                  <c:v>25</c:v>
                </c:pt>
                <c:pt idx="1">
                  <c:v>8.5</c:v>
                </c:pt>
                <c:pt idx="2">
                  <c:v>25.5</c:v>
                </c:pt>
                <c:pt idx="3">
                  <c:v>37.200000000000003</c:v>
                </c:pt>
                <c:pt idx="4">
                  <c:v>12.2</c:v>
                </c:pt>
              </c:numCache>
            </c:numRef>
          </c:val>
        </c:ser>
        <c:axId val="61552896"/>
        <c:axId val="61562880"/>
      </c:barChart>
      <c:catAx>
        <c:axId val="6155289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562880"/>
        <c:crosses val="autoZero"/>
        <c:auto val="1"/>
        <c:lblAlgn val="ctr"/>
        <c:lblOffset val="100"/>
      </c:catAx>
      <c:valAx>
        <c:axId val="6156288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552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232817899480729E-2"/>
          <c:y val="0.85965408371773266"/>
          <c:w val="0.936974532859651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Data_ostatní_grafy!$B$91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Data_ostatní_grafy!$B$92:$B$102</c:f>
              <c:numCache>
                <c:formatCode>0</c:formatCode>
                <c:ptCount val="11"/>
                <c:pt idx="0">
                  <c:v>65.5</c:v>
                </c:pt>
                <c:pt idx="1">
                  <c:v>64</c:v>
                </c:pt>
                <c:pt idx="2">
                  <c:v>69</c:v>
                </c:pt>
                <c:pt idx="3">
                  <c:v>63</c:v>
                </c:pt>
                <c:pt idx="4">
                  <c:v>68.5</c:v>
                </c:pt>
                <c:pt idx="5">
                  <c:v>54.5</c:v>
                </c:pt>
                <c:pt idx="6">
                  <c:v>65.5</c:v>
                </c:pt>
                <c:pt idx="7">
                  <c:v>62</c:v>
                </c:pt>
                <c:pt idx="8">
                  <c:v>54.5</c:v>
                </c:pt>
                <c:pt idx="9">
                  <c:v>67.5</c:v>
                </c:pt>
                <c:pt idx="10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Data_ostatní_grafy!$C$91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Data_ostatní_grafy!$C$92:$C$102</c:f>
              <c:numCache>
                <c:formatCode>0</c:formatCode>
                <c:ptCount val="11"/>
                <c:pt idx="0">
                  <c:v>16.5</c:v>
                </c:pt>
                <c:pt idx="1">
                  <c:v>18.5</c:v>
                </c:pt>
                <c:pt idx="2">
                  <c:v>14</c:v>
                </c:pt>
                <c:pt idx="3">
                  <c:v>15.5</c:v>
                </c:pt>
                <c:pt idx="4">
                  <c:v>15</c:v>
                </c:pt>
                <c:pt idx="5">
                  <c:v>22</c:v>
                </c:pt>
                <c:pt idx="6">
                  <c:v>17</c:v>
                </c:pt>
                <c:pt idx="7">
                  <c:v>18</c:v>
                </c:pt>
                <c:pt idx="8">
                  <c:v>30</c:v>
                </c:pt>
                <c:pt idx="9">
                  <c:v>22.5</c:v>
                </c:pt>
                <c:pt idx="10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Data_ostatní_grafy!$D$91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Data_ostatní_grafy!$D$92:$D$102</c:f>
              <c:numCache>
                <c:formatCode>0</c:formatCode>
                <c:ptCount val="11"/>
                <c:pt idx="0">
                  <c:v>37.5</c:v>
                </c:pt>
                <c:pt idx="1">
                  <c:v>34</c:v>
                </c:pt>
                <c:pt idx="2">
                  <c:v>47</c:v>
                </c:pt>
                <c:pt idx="3">
                  <c:v>48.5</c:v>
                </c:pt>
                <c:pt idx="4">
                  <c:v>48</c:v>
                </c:pt>
                <c:pt idx="5">
                  <c:v>35</c:v>
                </c:pt>
                <c:pt idx="6">
                  <c:v>40.5</c:v>
                </c:pt>
                <c:pt idx="7">
                  <c:v>42</c:v>
                </c:pt>
                <c:pt idx="8">
                  <c:v>34.5</c:v>
                </c:pt>
                <c:pt idx="9">
                  <c:v>47</c:v>
                </c:pt>
                <c:pt idx="10">
                  <c:v>52</c:v>
                </c:pt>
              </c:numCache>
            </c:numRef>
          </c:val>
        </c:ser>
        <c:ser>
          <c:idx val="3"/>
          <c:order val="3"/>
          <c:tx>
            <c:strRef>
              <c:f>Data_ostatní_grafy!$E$91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Data_ostatní_grafy!$E$92:$E$102</c:f>
              <c:numCache>
                <c:formatCode>0</c:formatCode>
                <c:ptCount val="11"/>
                <c:pt idx="0">
                  <c:v>10</c:v>
                </c:pt>
                <c:pt idx="1">
                  <c:v>21.5</c:v>
                </c:pt>
                <c:pt idx="2">
                  <c:v>12.5</c:v>
                </c:pt>
                <c:pt idx="3">
                  <c:v>19.5</c:v>
                </c:pt>
                <c:pt idx="4">
                  <c:v>18.5</c:v>
                </c:pt>
                <c:pt idx="5">
                  <c:v>27.5</c:v>
                </c:pt>
                <c:pt idx="6">
                  <c:v>35</c:v>
                </c:pt>
                <c:pt idx="7">
                  <c:v>32.5</c:v>
                </c:pt>
                <c:pt idx="8">
                  <c:v>38</c:v>
                </c:pt>
                <c:pt idx="9">
                  <c:v>37.5</c:v>
                </c:pt>
                <c:pt idx="10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Data_ostatní_grafy!$F$91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End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Data_ostatní_grafy!$F$92:$F$102</c:f>
              <c:numCache>
                <c:formatCode>0</c:formatCode>
                <c:ptCount val="11"/>
                <c:pt idx="0">
                  <c:v>48.4</c:v>
                </c:pt>
                <c:pt idx="1">
                  <c:v>47.3</c:v>
                </c:pt>
                <c:pt idx="2">
                  <c:v>64.400000000000006</c:v>
                </c:pt>
                <c:pt idx="3">
                  <c:v>61.2</c:v>
                </c:pt>
                <c:pt idx="4">
                  <c:v>67</c:v>
                </c:pt>
                <c:pt idx="5">
                  <c:v>46.8</c:v>
                </c:pt>
                <c:pt idx="6">
                  <c:v>55.3</c:v>
                </c:pt>
                <c:pt idx="7">
                  <c:v>52.1</c:v>
                </c:pt>
                <c:pt idx="8">
                  <c:v>35.6</c:v>
                </c:pt>
                <c:pt idx="9">
                  <c:v>53.7</c:v>
                </c:pt>
                <c:pt idx="10">
                  <c:v>62.2</c:v>
                </c:pt>
              </c:numCache>
            </c:numRef>
          </c:val>
        </c:ser>
        <c:ser>
          <c:idx val="5"/>
          <c:order val="5"/>
          <c:tx>
            <c:strRef>
              <c:f>Data_ostatní_grafy!$G$91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Data_ostatní_grafy!$A$92:$A$102</c:f>
              <c:strCache>
                <c:ptCount val="11"/>
                <c:pt idx="0">
                  <c:v>Činnost Úřadu vlády</c:v>
                </c:pt>
                <c:pt idx="1">
                  <c:v>Činnost Vládního výboru pro zdravotně postižené občany</c:v>
                </c:pt>
                <c:pt idx="2">
                  <c:v>Činnost Ministerstva zdravotnictví</c:v>
                </c:pt>
                <c:pt idx="3">
                  <c:v>Činnost Ministerstva školství, mládeže a tělovýchovy</c:v>
                </c:pt>
                <c:pt idx="4">
                  <c:v>Činnost Ministerstva práce a sociálních věcí</c:v>
                </c:pt>
                <c:pt idx="5">
                  <c:v>Činnost Národní rady zdravotně postižených</c:v>
                </c:pt>
                <c:pt idx="6">
                  <c:v>Činnost obecních úřadů</c:v>
                </c:pt>
                <c:pt idx="7">
                  <c:v>Činnost krajských úřadů</c:v>
                </c:pt>
                <c:pt idx="8">
                  <c:v>Činnost sdružení rodičů dětí s postižením (jednotlivých sdružení pro různá postižení)</c:v>
                </c:pt>
                <c:pt idx="9">
                  <c:v>Činnost jednotlivých pracovníků sociálních odborů na různých úrovních</c:v>
                </c:pt>
                <c:pt idx="10">
                  <c:v>Propojení informovanosti v oblasti sociálně – právní ochrany dětí, spolupráce a informovanost aktérů</c:v>
                </c:pt>
              </c:strCache>
            </c:strRef>
          </c:cat>
          <c:val>
            <c:numRef>
              <c:f>Data_ostatní_grafy!$G$92:$G$102</c:f>
              <c:numCache>
                <c:formatCode>0</c:formatCode>
                <c:ptCount val="11"/>
                <c:pt idx="0">
                  <c:v>7.4</c:v>
                </c:pt>
                <c:pt idx="1">
                  <c:v>15.4</c:v>
                </c:pt>
                <c:pt idx="2">
                  <c:v>8.5</c:v>
                </c:pt>
                <c:pt idx="3">
                  <c:v>13.3</c:v>
                </c:pt>
                <c:pt idx="4">
                  <c:v>18.100000000000001</c:v>
                </c:pt>
                <c:pt idx="5">
                  <c:v>26.6</c:v>
                </c:pt>
                <c:pt idx="6">
                  <c:v>21.8</c:v>
                </c:pt>
                <c:pt idx="7">
                  <c:v>16</c:v>
                </c:pt>
                <c:pt idx="8">
                  <c:v>44.7</c:v>
                </c:pt>
                <c:pt idx="9">
                  <c:v>30.9</c:v>
                </c:pt>
                <c:pt idx="10">
                  <c:v>17</c:v>
                </c:pt>
              </c:numCache>
            </c:numRef>
          </c:val>
        </c:ser>
        <c:axId val="61609856"/>
        <c:axId val="61611392"/>
      </c:barChart>
      <c:catAx>
        <c:axId val="61609856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611392"/>
        <c:crosses val="autoZero"/>
        <c:auto val="1"/>
        <c:lblAlgn val="ctr"/>
        <c:lblOffset val="100"/>
      </c:catAx>
      <c:valAx>
        <c:axId val="61611392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60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56625602781392E-2"/>
          <c:y val="0.8758350733887883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Data_ostatní_grafy!$B$104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Data_ostatní_grafy!$B$105:$B$107</c:f>
              <c:numCache>
                <c:formatCode>0</c:formatCode>
                <c:ptCount val="3"/>
                <c:pt idx="0">
                  <c:v>71.5</c:v>
                </c:pt>
                <c:pt idx="1">
                  <c:v>64.5</c:v>
                </c:pt>
                <c:pt idx="2">
                  <c:v>66.5</c:v>
                </c:pt>
              </c:numCache>
            </c:numRef>
          </c:val>
        </c:ser>
        <c:ser>
          <c:idx val="1"/>
          <c:order val="1"/>
          <c:tx>
            <c:strRef>
              <c:f>Data_ostatní_grafy!$C$104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Data_ostatní_grafy!$C$105:$C$107</c:f>
              <c:numCache>
                <c:formatCode>0</c:formatCode>
                <c:ptCount val="3"/>
                <c:pt idx="0">
                  <c:v>19.5</c:v>
                </c:pt>
                <c:pt idx="1">
                  <c:v>19.5</c:v>
                </c:pt>
                <c:pt idx="2">
                  <c:v>20.5</c:v>
                </c:pt>
              </c:numCache>
            </c:numRef>
          </c:val>
        </c:ser>
        <c:ser>
          <c:idx val="2"/>
          <c:order val="2"/>
          <c:tx>
            <c:strRef>
              <c:f>Data_ostatní_grafy!$D$104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Data_ostatní_grafy!$D$105:$D$107</c:f>
              <c:numCache>
                <c:formatCode>0</c:formatCode>
                <c:ptCount val="3"/>
                <c:pt idx="0">
                  <c:v>80</c:v>
                </c:pt>
                <c:pt idx="1">
                  <c:v>60.5</c:v>
                </c:pt>
                <c:pt idx="2">
                  <c:v>56.5</c:v>
                </c:pt>
              </c:numCache>
            </c:numRef>
          </c:val>
        </c:ser>
        <c:ser>
          <c:idx val="3"/>
          <c:order val="3"/>
          <c:tx>
            <c:strRef>
              <c:f>Data_ostatní_grafy!$E$104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Data_ostatní_grafy!$E$105:$E$107</c:f>
              <c:numCache>
                <c:formatCode>0</c:formatCode>
                <c:ptCount val="3"/>
                <c:pt idx="0">
                  <c:v>8</c:v>
                </c:pt>
                <c:pt idx="1">
                  <c:v>19.5</c:v>
                </c:pt>
                <c:pt idx="2">
                  <c:v>24</c:v>
                </c:pt>
              </c:numCache>
            </c:numRef>
          </c:val>
        </c:ser>
        <c:ser>
          <c:idx val="4"/>
          <c:order val="4"/>
          <c:tx>
            <c:strRef>
              <c:f>Data_ostatní_grafy!$F$104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Data_ostatní_grafy!$F$105:$F$107</c:f>
              <c:numCache>
                <c:formatCode>0</c:formatCode>
                <c:ptCount val="3"/>
                <c:pt idx="0">
                  <c:v>81.400000000000006</c:v>
                </c:pt>
                <c:pt idx="1">
                  <c:v>63.3</c:v>
                </c:pt>
                <c:pt idx="2">
                  <c:v>59.6</c:v>
                </c:pt>
              </c:numCache>
            </c:numRef>
          </c:val>
        </c:ser>
        <c:ser>
          <c:idx val="5"/>
          <c:order val="5"/>
          <c:tx>
            <c:strRef>
              <c:f>Data_ostatní_grafy!$G$104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Data_ostatní_grafy!$A$105:$A$107</c:f>
              <c:strCache>
                <c:ptCount val="3"/>
                <c:pt idx="0">
                  <c:v>Nízká bezbariérovost v ČR</c:v>
                </c:pt>
                <c:pt idx="1">
                  <c:v>Informovanost veřejnosti o problematice dětí se ZP</c:v>
                </c:pt>
                <c:pt idx="2">
                  <c:v>Postoj veřejnosti k lidem se ZP obecně</c:v>
                </c:pt>
              </c:strCache>
            </c:strRef>
          </c:cat>
          <c:val>
            <c:numRef>
              <c:f>Data_ostatní_grafy!$G$105:$G$107</c:f>
              <c:numCache>
                <c:formatCode>0</c:formatCode>
                <c:ptCount val="3"/>
                <c:pt idx="0">
                  <c:v>10.1</c:v>
                </c:pt>
                <c:pt idx="1">
                  <c:v>18.100000000000001</c:v>
                </c:pt>
                <c:pt idx="2">
                  <c:v>23.4</c:v>
                </c:pt>
              </c:numCache>
            </c:numRef>
          </c:val>
        </c:ser>
        <c:axId val="61703680"/>
        <c:axId val="61705216"/>
      </c:barChart>
      <c:catAx>
        <c:axId val="6170368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705216"/>
        <c:crosses val="autoZero"/>
        <c:auto val="1"/>
        <c:lblAlgn val="ctr"/>
        <c:lblOffset val="100"/>
      </c:catAx>
      <c:valAx>
        <c:axId val="6170521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703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496493576352298E-2"/>
          <c:y val="0.85194942629756976"/>
          <c:w val="0.9465035215921751"/>
          <c:h val="6.139036448195170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Data_ostatní_grafy!$B$65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Data_ostatní_grafy!$B$66:$B$69</c:f>
              <c:numCache>
                <c:formatCode>0</c:formatCode>
                <c:ptCount val="4"/>
                <c:pt idx="0">
                  <c:v>67.5</c:v>
                </c:pt>
                <c:pt idx="1">
                  <c:v>67</c:v>
                </c:pt>
                <c:pt idx="2">
                  <c:v>62</c:v>
                </c:pt>
                <c:pt idx="3">
                  <c:v>60</c:v>
                </c:pt>
              </c:numCache>
            </c:numRef>
          </c:val>
        </c:ser>
        <c:ser>
          <c:idx val="1"/>
          <c:order val="1"/>
          <c:tx>
            <c:strRef>
              <c:f>Data_ostatní_grafy!$C$65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Data_ostatní_grafy!$C$66:$C$69</c:f>
              <c:numCache>
                <c:formatCode>0</c:formatCode>
                <c:ptCount val="4"/>
                <c:pt idx="0">
                  <c:v>24</c:v>
                </c:pt>
                <c:pt idx="1">
                  <c:v>23.5</c:v>
                </c:pt>
                <c:pt idx="2">
                  <c:v>24</c:v>
                </c:pt>
                <c:pt idx="3">
                  <c:v>25</c:v>
                </c:pt>
              </c:numCache>
            </c:numRef>
          </c:val>
        </c:ser>
        <c:ser>
          <c:idx val="2"/>
          <c:order val="2"/>
          <c:tx>
            <c:strRef>
              <c:f>Data_ostatní_grafy!$D$65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Data_ostatní_grafy!$D$66:$D$69</c:f>
              <c:numCache>
                <c:formatCode>0</c:formatCode>
                <c:ptCount val="4"/>
                <c:pt idx="0">
                  <c:v>49</c:v>
                </c:pt>
                <c:pt idx="1">
                  <c:v>49.5</c:v>
                </c:pt>
                <c:pt idx="2">
                  <c:v>49.5</c:v>
                </c:pt>
                <c:pt idx="3">
                  <c:v>44.5</c:v>
                </c:pt>
              </c:numCache>
            </c:numRef>
          </c:val>
        </c:ser>
        <c:ser>
          <c:idx val="3"/>
          <c:order val="3"/>
          <c:tx>
            <c:strRef>
              <c:f>Data_ostatní_grafy!$E$65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Data_ostatní_grafy!$E$66:$E$69</c:f>
              <c:numCache>
                <c:formatCode>0</c:formatCode>
                <c:ptCount val="4"/>
                <c:pt idx="0">
                  <c:v>39.5</c:v>
                </c:pt>
                <c:pt idx="1">
                  <c:v>30</c:v>
                </c:pt>
                <c:pt idx="2">
                  <c:v>35</c:v>
                </c:pt>
                <c:pt idx="3">
                  <c:v>28.5</c:v>
                </c:pt>
              </c:numCache>
            </c:numRef>
          </c:val>
        </c:ser>
        <c:ser>
          <c:idx val="4"/>
          <c:order val="4"/>
          <c:tx>
            <c:strRef>
              <c:f>Data_ostatní_grafy!$F$65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Data_ostatní_grafy!$F$66:$F$69</c:f>
              <c:numCache>
                <c:formatCode>0</c:formatCode>
                <c:ptCount val="4"/>
                <c:pt idx="0">
                  <c:v>57.4</c:v>
                </c:pt>
                <c:pt idx="1">
                  <c:v>59</c:v>
                </c:pt>
                <c:pt idx="2">
                  <c:v>62.2</c:v>
                </c:pt>
                <c:pt idx="3">
                  <c:v>53.7</c:v>
                </c:pt>
              </c:numCache>
            </c:numRef>
          </c:val>
        </c:ser>
        <c:ser>
          <c:idx val="5"/>
          <c:order val="5"/>
          <c:tx>
            <c:strRef>
              <c:f>Data_ostatní_grafy!$G$65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Data_ostatní_grafy!$A$66:$A$69</c:f>
              <c:strCache>
                <c:ptCount val="4"/>
                <c:pt idx="0">
                  <c:v>Informovanost rodičů dětí se ZP o jejich nárocích na sociální dávky</c:v>
                </c:pt>
                <c:pt idx="1">
                  <c:v>Informovanost rodičů dětí se ZP o jejich nárocích vyplývajících ze zdravotního pojištění</c:v>
                </c:pt>
                <c:pt idx="2">
                  <c:v>Informovanost rodičů dětí se ZP o jejich nárocích vyplývajících ze Zákona o sociálních službách</c:v>
                </c:pt>
                <c:pt idx="3">
                  <c:v>Informovanost rodičů dětí se ZP o činnosti obč sdružení zabývajících se problematikou daného postižení</c:v>
                </c:pt>
              </c:strCache>
            </c:strRef>
          </c:cat>
          <c:val>
            <c:numRef>
              <c:f>Data_ostatní_grafy!$G$66:$G$69</c:f>
              <c:numCache>
                <c:formatCode>0</c:formatCode>
                <c:ptCount val="4"/>
                <c:pt idx="0">
                  <c:v>22.3</c:v>
                </c:pt>
                <c:pt idx="1">
                  <c:v>20.2</c:v>
                </c:pt>
                <c:pt idx="2">
                  <c:v>23.9</c:v>
                </c:pt>
                <c:pt idx="3">
                  <c:v>28.2</c:v>
                </c:pt>
              </c:numCache>
            </c:numRef>
          </c:val>
        </c:ser>
        <c:axId val="61809792"/>
        <c:axId val="61811328"/>
      </c:barChart>
      <c:catAx>
        <c:axId val="6180979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811328"/>
        <c:crosses val="autoZero"/>
        <c:auto val="1"/>
        <c:lblAlgn val="ctr"/>
        <c:lblOffset val="100"/>
      </c:catAx>
      <c:valAx>
        <c:axId val="61811328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809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271135164900543E-2"/>
          <c:y val="0.87493579974614699"/>
          <c:w val="0.94376609398645306"/>
          <c:h val="6.139036448195170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Data_ostatní_grafy!$B$59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Data_ostatní_grafy!$B$60:$B$63</c:f>
              <c:numCache>
                <c:formatCode>0</c:formatCode>
                <c:ptCount val="4"/>
                <c:pt idx="0">
                  <c:v>67.5</c:v>
                </c:pt>
                <c:pt idx="1">
                  <c:v>65</c:v>
                </c:pt>
                <c:pt idx="2">
                  <c:v>65.5</c:v>
                </c:pt>
                <c:pt idx="3">
                  <c:v>54.5</c:v>
                </c:pt>
              </c:numCache>
            </c:numRef>
          </c:val>
        </c:ser>
        <c:ser>
          <c:idx val="1"/>
          <c:order val="1"/>
          <c:tx>
            <c:strRef>
              <c:f>Data_ostatní_grafy!$C$59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Data_ostatní_grafy!$C$60:$C$63</c:f>
              <c:numCache>
                <c:formatCode>0</c:formatCode>
                <c:ptCount val="4"/>
                <c:pt idx="0">
                  <c:v>17.5</c:v>
                </c:pt>
                <c:pt idx="1">
                  <c:v>23</c:v>
                </c:pt>
                <c:pt idx="2">
                  <c:v>16.5</c:v>
                </c:pt>
                <c:pt idx="3">
                  <c:v>28.5</c:v>
                </c:pt>
              </c:numCache>
            </c:numRef>
          </c:val>
        </c:ser>
        <c:ser>
          <c:idx val="2"/>
          <c:order val="2"/>
          <c:tx>
            <c:strRef>
              <c:f>Data_ostatní_grafy!$D$59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Data_ostatní_grafy!$D$60:$D$63</c:f>
              <c:numCache>
                <c:formatCode>0</c:formatCode>
                <c:ptCount val="4"/>
                <c:pt idx="0">
                  <c:v>64.5</c:v>
                </c:pt>
                <c:pt idx="1">
                  <c:v>57.5</c:v>
                </c:pt>
                <c:pt idx="2">
                  <c:v>58</c:v>
                </c:pt>
                <c:pt idx="3">
                  <c:v>33.5</c:v>
                </c:pt>
              </c:numCache>
            </c:numRef>
          </c:val>
        </c:ser>
        <c:ser>
          <c:idx val="3"/>
          <c:order val="3"/>
          <c:tx>
            <c:strRef>
              <c:f>Data_ostatní_grafy!$E$59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Data_ostatní_grafy!$E$60:$E$63</c:f>
              <c:numCache>
                <c:formatCode>0</c:formatCode>
                <c:ptCount val="4"/>
                <c:pt idx="0">
                  <c:v>19</c:v>
                </c:pt>
                <c:pt idx="1">
                  <c:v>31</c:v>
                </c:pt>
                <c:pt idx="2">
                  <c:v>19</c:v>
                </c:pt>
                <c:pt idx="3">
                  <c:v>35.5</c:v>
                </c:pt>
              </c:numCache>
            </c:numRef>
          </c:val>
        </c:ser>
        <c:ser>
          <c:idx val="4"/>
          <c:order val="4"/>
          <c:tx>
            <c:strRef>
              <c:f>Data_ostatní_grafy!$F$59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Data_ostatní_grafy!$F$60:$F$63</c:f>
              <c:numCache>
                <c:formatCode>0</c:formatCode>
                <c:ptCount val="4"/>
                <c:pt idx="0">
                  <c:v>77.7</c:v>
                </c:pt>
                <c:pt idx="1">
                  <c:v>69.099999999999994</c:v>
                </c:pt>
                <c:pt idx="2">
                  <c:v>73.400000000000006</c:v>
                </c:pt>
                <c:pt idx="3">
                  <c:v>47.3</c:v>
                </c:pt>
              </c:numCache>
            </c:numRef>
          </c:val>
        </c:ser>
        <c:ser>
          <c:idx val="5"/>
          <c:order val="5"/>
          <c:tx>
            <c:strRef>
              <c:f>Data_ostatní_grafy!$G$59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Data_ostatní_grafy!$A$60:$A$63</c:f>
              <c:strCache>
                <c:ptCount val="4"/>
                <c:pt idx="0">
                  <c:v>Aktivní přístup státních orgánů (vyhledávání, aktivní nabídka pomoci…) k rodičům dětí se ZP</c:v>
                </c:pt>
                <c:pt idx="1">
                  <c:v>Aktivní přístup obecních úřadů (vyhledávání, aktivní nabídka pomoci…) k rodičům dětí se ZP</c:v>
                </c:pt>
                <c:pt idx="2">
                  <c:v>Aktivní přístup krajských orgánů (vyhledávání, aktivní nabídka pomoci…) k rodičům dětí se ZP</c:v>
                </c:pt>
                <c:pt idx="3">
                  <c:v>Aktivní přístup neziskových organizací (vyhledávání, aktivní nabídka pomoci…) k rodičům dětí se ZP</c:v>
                </c:pt>
              </c:strCache>
            </c:strRef>
          </c:cat>
          <c:val>
            <c:numRef>
              <c:f>Data_ostatní_grafy!$G$60:$G$63</c:f>
              <c:numCache>
                <c:formatCode>0</c:formatCode>
                <c:ptCount val="4"/>
                <c:pt idx="0">
                  <c:v>14.4</c:v>
                </c:pt>
                <c:pt idx="1">
                  <c:v>17.600000000000001</c:v>
                </c:pt>
                <c:pt idx="2">
                  <c:v>11.7</c:v>
                </c:pt>
                <c:pt idx="3">
                  <c:v>44.1</c:v>
                </c:pt>
              </c:numCache>
            </c:numRef>
          </c:val>
        </c:ser>
        <c:axId val="61960960"/>
        <c:axId val="61962496"/>
      </c:barChart>
      <c:catAx>
        <c:axId val="61960960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1962496"/>
        <c:crosses val="autoZero"/>
        <c:auto val="1"/>
        <c:lblAlgn val="ctr"/>
        <c:lblOffset val="100"/>
      </c:catAx>
      <c:valAx>
        <c:axId val="61962496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1960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305718714101593E-2"/>
          <c:y val="0.86432945939027506"/>
          <c:w val="0.94239738018359265"/>
          <c:h val="6.139036448195170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Data_ostatní_grafy!$B$7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Data_ostatní_grafy!$B$8:$B$13</c:f>
              <c:numCache>
                <c:formatCode>0</c:formatCode>
                <c:ptCount val="6"/>
                <c:pt idx="0">
                  <c:v>76</c:v>
                </c:pt>
                <c:pt idx="1">
                  <c:v>79.5</c:v>
                </c:pt>
                <c:pt idx="2">
                  <c:v>78.5</c:v>
                </c:pt>
                <c:pt idx="3">
                  <c:v>78.5</c:v>
                </c:pt>
                <c:pt idx="4">
                  <c:v>80</c:v>
                </c:pt>
                <c:pt idx="5">
                  <c:v>59</c:v>
                </c:pt>
              </c:numCache>
            </c:numRef>
          </c:val>
        </c:ser>
        <c:ser>
          <c:idx val="1"/>
          <c:order val="1"/>
          <c:tx>
            <c:strRef>
              <c:f>Data_ostatní_grafy!$C$7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Data_ostatní_grafy!$C$8:$C$13</c:f>
              <c:numCache>
                <c:formatCode>0</c:formatCode>
                <c:ptCount val="6"/>
                <c:pt idx="0">
                  <c:v>18.5</c:v>
                </c:pt>
                <c:pt idx="1">
                  <c:v>18.5</c:v>
                </c:pt>
                <c:pt idx="2">
                  <c:v>16.5</c:v>
                </c:pt>
                <c:pt idx="3">
                  <c:v>15</c:v>
                </c:pt>
                <c:pt idx="4">
                  <c:v>16</c:v>
                </c:pt>
                <c:pt idx="5">
                  <c:v>34</c:v>
                </c:pt>
              </c:numCache>
            </c:numRef>
          </c:val>
        </c:ser>
        <c:ser>
          <c:idx val="2"/>
          <c:order val="2"/>
          <c:tx>
            <c:strRef>
              <c:f>Data_ostatní_grafy!$D$7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Data_ostatní_grafy!$D$8:$D$13</c:f>
              <c:numCache>
                <c:formatCode>0</c:formatCode>
                <c:ptCount val="6"/>
                <c:pt idx="0">
                  <c:v>60</c:v>
                </c:pt>
                <c:pt idx="1">
                  <c:v>62.5</c:v>
                </c:pt>
                <c:pt idx="2">
                  <c:v>44</c:v>
                </c:pt>
                <c:pt idx="3">
                  <c:v>60.5</c:v>
                </c:pt>
                <c:pt idx="4">
                  <c:v>50.5</c:v>
                </c:pt>
                <c:pt idx="5">
                  <c:v>45.5</c:v>
                </c:pt>
              </c:numCache>
            </c:numRef>
          </c:val>
        </c:ser>
        <c:ser>
          <c:idx val="3"/>
          <c:order val="3"/>
          <c:tx>
            <c:strRef>
              <c:f>Data_ostatní_grafy!$E$7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Data_ostatní_grafy!$E$8:$E$13</c:f>
              <c:numCache>
                <c:formatCode>0</c:formatCode>
                <c:ptCount val="6"/>
                <c:pt idx="0">
                  <c:v>17</c:v>
                </c:pt>
                <c:pt idx="1">
                  <c:v>22.5</c:v>
                </c:pt>
                <c:pt idx="2">
                  <c:v>14</c:v>
                </c:pt>
                <c:pt idx="3">
                  <c:v>16</c:v>
                </c:pt>
                <c:pt idx="4">
                  <c:v>13.5</c:v>
                </c:pt>
                <c:pt idx="5">
                  <c:v>29</c:v>
                </c:pt>
              </c:numCache>
            </c:numRef>
          </c:val>
        </c:ser>
        <c:ser>
          <c:idx val="4"/>
          <c:order val="4"/>
          <c:tx>
            <c:strRef>
              <c:f>Data_ostatní_grafy!$F$7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Data_ostatní_grafy!$F$8:$F$13</c:f>
              <c:numCache>
                <c:formatCode>0</c:formatCode>
                <c:ptCount val="6"/>
                <c:pt idx="0">
                  <c:v>77.099999999999994</c:v>
                </c:pt>
                <c:pt idx="1">
                  <c:v>76.099999999999994</c:v>
                </c:pt>
                <c:pt idx="2">
                  <c:v>69.099999999999994</c:v>
                </c:pt>
                <c:pt idx="3">
                  <c:v>71.8</c:v>
                </c:pt>
                <c:pt idx="4">
                  <c:v>64.900000000000006</c:v>
                </c:pt>
                <c:pt idx="5">
                  <c:v>53.7</c:v>
                </c:pt>
              </c:numCache>
            </c:numRef>
          </c:val>
        </c:ser>
        <c:ser>
          <c:idx val="5"/>
          <c:order val="5"/>
          <c:tx>
            <c:strRef>
              <c:f>Data_ostatní_grafy!$G$7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Data_ostatní_grafy!$A$8:$A$13</c:f>
              <c:strCache>
                <c:ptCount val="6"/>
                <c:pt idx="0">
                  <c:v>Systém hodnocení stupně postižení posudkovými lékaři</c:v>
                </c:pt>
                <c:pt idx="1">
                  <c:v>Nastavení a uplatňování systému sociálních dávek pro rodiny s dětmi se ZP</c:v>
                </c:pt>
                <c:pt idx="2">
                  <c:v>Systém a činnost revizních lékařů zdravotních pojišťoven</c:v>
                </c:pt>
                <c:pt idx="3">
                  <c:v>Výše úhrad zdravotních pomůcek pro děti se ZP</c:v>
                </c:pt>
                <c:pt idx="4">
                  <c:v>Výše úhrad zdravotnické péče pro děti se ZP</c:v>
                </c:pt>
                <c:pt idx="5">
                  <c:v>Postoj lékařské veřejnosti k rodičům dětí se ZP</c:v>
                </c:pt>
              </c:strCache>
            </c:strRef>
          </c:cat>
          <c:val>
            <c:numRef>
              <c:f>Data_ostatní_grafy!$G$8:$G$13</c:f>
              <c:numCache>
                <c:formatCode>0</c:formatCode>
                <c:ptCount val="6"/>
                <c:pt idx="0">
                  <c:v>9.6</c:v>
                </c:pt>
                <c:pt idx="1">
                  <c:v>11.7</c:v>
                </c:pt>
                <c:pt idx="2">
                  <c:v>9</c:v>
                </c:pt>
                <c:pt idx="3">
                  <c:v>11.2</c:v>
                </c:pt>
                <c:pt idx="4">
                  <c:v>12.2</c:v>
                </c:pt>
                <c:pt idx="5">
                  <c:v>28.2</c:v>
                </c:pt>
              </c:numCache>
            </c:numRef>
          </c:val>
        </c:ser>
        <c:axId val="62001536"/>
        <c:axId val="62003072"/>
      </c:barChart>
      <c:catAx>
        <c:axId val="6200153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2003072"/>
        <c:crosses val="autoZero"/>
        <c:auto val="1"/>
        <c:lblAlgn val="ctr"/>
        <c:lblOffset val="100"/>
      </c:catAx>
      <c:valAx>
        <c:axId val="62003072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6200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5762665305104318E-2"/>
          <c:y val="0.85965408371773266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Data_ostatní_grafy!$B$15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Data_ostatní_grafy!$B$16:$B$23</c:f>
              <c:numCache>
                <c:formatCode>0</c:formatCode>
                <c:ptCount val="8"/>
                <c:pt idx="0">
                  <c:v>68.5</c:v>
                </c:pt>
                <c:pt idx="1">
                  <c:v>64.5</c:v>
                </c:pt>
                <c:pt idx="2">
                  <c:v>71</c:v>
                </c:pt>
                <c:pt idx="3">
                  <c:v>66</c:v>
                </c:pt>
                <c:pt idx="4">
                  <c:v>61</c:v>
                </c:pt>
                <c:pt idx="5">
                  <c:v>68.5</c:v>
                </c:pt>
                <c:pt idx="6">
                  <c:v>73.5</c:v>
                </c:pt>
                <c:pt idx="7">
                  <c:v>56</c:v>
                </c:pt>
              </c:numCache>
            </c:numRef>
          </c:val>
        </c:ser>
        <c:ser>
          <c:idx val="1"/>
          <c:order val="1"/>
          <c:tx>
            <c:strRef>
              <c:f>Data_ostatní_grafy!$C$15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Data_ostatní_grafy!$C$16:$C$23</c:f>
              <c:numCache>
                <c:formatCode>0</c:formatCode>
                <c:ptCount val="8"/>
                <c:pt idx="0">
                  <c:v>22.5</c:v>
                </c:pt>
                <c:pt idx="1">
                  <c:v>29</c:v>
                </c:pt>
                <c:pt idx="2">
                  <c:v>21.5</c:v>
                </c:pt>
                <c:pt idx="3">
                  <c:v>27.5</c:v>
                </c:pt>
                <c:pt idx="4">
                  <c:v>28.5</c:v>
                </c:pt>
                <c:pt idx="5">
                  <c:v>20.5</c:v>
                </c:pt>
                <c:pt idx="6">
                  <c:v>18.5</c:v>
                </c:pt>
                <c:pt idx="7">
                  <c:v>37</c:v>
                </c:pt>
              </c:numCache>
            </c:numRef>
          </c:val>
        </c:ser>
        <c:ser>
          <c:idx val="2"/>
          <c:order val="2"/>
          <c:tx>
            <c:strRef>
              <c:f>Data_ostatní_grafy!$D$15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Data_ostatní_grafy!$D$16:$D$23</c:f>
              <c:numCache>
                <c:formatCode>0</c:formatCode>
                <c:ptCount val="8"/>
                <c:pt idx="0">
                  <c:v>54</c:v>
                </c:pt>
                <c:pt idx="1">
                  <c:v>47.5</c:v>
                </c:pt>
                <c:pt idx="2">
                  <c:v>71.5</c:v>
                </c:pt>
                <c:pt idx="3">
                  <c:v>55.5</c:v>
                </c:pt>
                <c:pt idx="4">
                  <c:v>56</c:v>
                </c:pt>
                <c:pt idx="5">
                  <c:v>70</c:v>
                </c:pt>
                <c:pt idx="6">
                  <c:v>75</c:v>
                </c:pt>
                <c:pt idx="7">
                  <c:v>53.5</c:v>
                </c:pt>
              </c:numCache>
            </c:numRef>
          </c:val>
        </c:ser>
        <c:ser>
          <c:idx val="3"/>
          <c:order val="3"/>
          <c:tx>
            <c:strRef>
              <c:f>Data_ostatní_grafy!$E$15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Data_ostatní_grafy!$E$16:$E$23</c:f>
              <c:numCache>
                <c:formatCode>0</c:formatCode>
                <c:ptCount val="8"/>
                <c:pt idx="0">
                  <c:v>24</c:v>
                </c:pt>
                <c:pt idx="1">
                  <c:v>25</c:v>
                </c:pt>
                <c:pt idx="2">
                  <c:v>13.5</c:v>
                </c:pt>
                <c:pt idx="3">
                  <c:v>28.5</c:v>
                </c:pt>
                <c:pt idx="4">
                  <c:v>27</c:v>
                </c:pt>
                <c:pt idx="5">
                  <c:v>14.5</c:v>
                </c:pt>
                <c:pt idx="6">
                  <c:v>15</c:v>
                </c:pt>
                <c:pt idx="7">
                  <c:v>41.5</c:v>
                </c:pt>
              </c:numCache>
            </c:numRef>
          </c:val>
        </c:ser>
        <c:ser>
          <c:idx val="4"/>
          <c:order val="4"/>
          <c:tx>
            <c:strRef>
              <c:f>Data_ostatní_grafy!$F$15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Data_ostatní_grafy!$F$16:$F$23</c:f>
              <c:numCache>
                <c:formatCode>0</c:formatCode>
                <c:ptCount val="8"/>
                <c:pt idx="0">
                  <c:v>55.3</c:v>
                </c:pt>
                <c:pt idx="1">
                  <c:v>58.5</c:v>
                </c:pt>
                <c:pt idx="2">
                  <c:v>77.7</c:v>
                </c:pt>
                <c:pt idx="3">
                  <c:v>60.6</c:v>
                </c:pt>
                <c:pt idx="4">
                  <c:v>62.8</c:v>
                </c:pt>
                <c:pt idx="5">
                  <c:v>72.900000000000006</c:v>
                </c:pt>
                <c:pt idx="6">
                  <c:v>74.5</c:v>
                </c:pt>
                <c:pt idx="7">
                  <c:v>45.7</c:v>
                </c:pt>
              </c:numCache>
            </c:numRef>
          </c:val>
        </c:ser>
        <c:ser>
          <c:idx val="5"/>
          <c:order val="5"/>
          <c:tx>
            <c:strRef>
              <c:f>Data_ostatní_grafy!$G$15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Data_ostatní_grafy!$A$16:$A$23</c:f>
              <c:strCache>
                <c:ptCount val="8"/>
                <c:pt idx="0">
                  <c:v>Postoj veřejnosti k integraci dětí se ZP do běžných škol</c:v>
                </c:pt>
                <c:pt idx="1">
                  <c:v>Postoje úřadů k integraci dětí se ZP do běžných škol</c:v>
                </c:pt>
                <c:pt idx="2">
                  <c:v>Přizpůsobení běžných škol pro děti se ZP (stavební, kapacitní…)</c:v>
                </c:pt>
                <c:pt idx="3">
                  <c:v>Ochota ředitelů běžných škol integrovat děti se ZP</c:v>
                </c:pt>
                <c:pt idx="4">
                  <c:v>Ochota učitelů běžných škol vyučovat třídy s integrovanými dětmi se ZP</c:v>
                </c:pt>
                <c:pt idx="5">
                  <c:v>Nepřipravenost učitelů vyučovat třídy s integrovanými dětmi se ZP</c:v>
                </c:pt>
                <c:pt idx="6">
                  <c:v>Nedostatek asistentů pedagoga při integraci dětí se ZP do běžných škol</c:v>
                </c:pt>
                <c:pt idx="7">
                  <c:v>Snaha rodičů dětí se ZP o integraci do běžné školy</c:v>
                </c:pt>
              </c:strCache>
            </c:strRef>
          </c:cat>
          <c:val>
            <c:numRef>
              <c:f>Data_ostatní_grafy!$G$16:$G$23</c:f>
              <c:numCache>
                <c:formatCode>0</c:formatCode>
                <c:ptCount val="8"/>
                <c:pt idx="0">
                  <c:v>17.600000000000001</c:v>
                </c:pt>
                <c:pt idx="1">
                  <c:v>14.4</c:v>
                </c:pt>
                <c:pt idx="2">
                  <c:v>11.2</c:v>
                </c:pt>
                <c:pt idx="3">
                  <c:v>19.100000000000001</c:v>
                </c:pt>
                <c:pt idx="4">
                  <c:v>16.5</c:v>
                </c:pt>
                <c:pt idx="5">
                  <c:v>9</c:v>
                </c:pt>
                <c:pt idx="6">
                  <c:v>8.5</c:v>
                </c:pt>
                <c:pt idx="7">
                  <c:v>39.9</c:v>
                </c:pt>
              </c:numCache>
            </c:numRef>
          </c:val>
        </c:ser>
        <c:axId val="80646144"/>
        <c:axId val="80647680"/>
      </c:barChart>
      <c:catAx>
        <c:axId val="80646144"/>
        <c:scaling>
          <c:orientation val="minMax"/>
        </c:scaling>
        <c:axPos val="b"/>
        <c:numFmt formatCode="General" sourceLinked="1"/>
        <c:tickLblPos val="nextTo"/>
        <c:txPr>
          <a:bodyPr rot="-540000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0647680"/>
        <c:crosses val="autoZero"/>
        <c:auto val="1"/>
        <c:lblAlgn val="ctr"/>
        <c:lblOffset val="100"/>
      </c:catAx>
      <c:valAx>
        <c:axId val="8064768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0646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847399153807574E-2"/>
          <c:y val="0.89090094505721718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Data_ostatní_grafy!$B$25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Data_ostatní_grafy!$B$26:$B$29</c:f>
              <c:numCache>
                <c:formatCode>0</c:formatCode>
                <c:ptCount val="4"/>
                <c:pt idx="0">
                  <c:v>67.5</c:v>
                </c:pt>
                <c:pt idx="1">
                  <c:v>64.5</c:v>
                </c:pt>
                <c:pt idx="2">
                  <c:v>60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Data_ostatní_grafy!$C$25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Data_ostatní_grafy!$C$26:$C$29</c:f>
              <c:numCache>
                <c:formatCode>0</c:formatCode>
                <c:ptCount val="4"/>
                <c:pt idx="0">
                  <c:v>13.5</c:v>
                </c:pt>
                <c:pt idx="1">
                  <c:v>26</c:v>
                </c:pt>
                <c:pt idx="2">
                  <c:v>32.5</c:v>
                </c:pt>
                <c:pt idx="3">
                  <c:v>40.5</c:v>
                </c:pt>
              </c:numCache>
            </c:numRef>
          </c:val>
        </c:ser>
        <c:ser>
          <c:idx val="2"/>
          <c:order val="2"/>
          <c:tx>
            <c:strRef>
              <c:f>Data_ostatní_grafy!$D$25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dLbl>
              <c:idx val="0"/>
              <c:delete val="1"/>
            </c:dLbl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Data_ostatní_grafy!$D$26:$D$29</c:f>
              <c:numCache>
                <c:formatCode>0</c:formatCode>
                <c:ptCount val="4"/>
                <c:pt idx="0">
                  <c:v>0</c:v>
                </c:pt>
                <c:pt idx="1">
                  <c:v>48.5</c:v>
                </c:pt>
                <c:pt idx="2">
                  <c:v>38</c:v>
                </c:pt>
                <c:pt idx="3">
                  <c:v>45.5</c:v>
                </c:pt>
              </c:numCache>
            </c:numRef>
          </c:val>
        </c:ser>
        <c:ser>
          <c:idx val="3"/>
          <c:order val="3"/>
          <c:tx>
            <c:strRef>
              <c:f>Data_ostatní_grafy!$E$25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dLbl>
              <c:idx val="0"/>
              <c:delete val="1"/>
            </c:dLbl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Data_ostatní_grafy!$E$26:$E$29</c:f>
              <c:numCache>
                <c:formatCode>0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55</c:v>
                </c:pt>
                <c:pt idx="3">
                  <c:v>44.5</c:v>
                </c:pt>
              </c:numCache>
            </c:numRef>
          </c:val>
        </c:ser>
        <c:ser>
          <c:idx val="4"/>
          <c:order val="4"/>
          <c:tx>
            <c:strRef>
              <c:f>Data_ostatní_grafy!$F$25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dLbl>
              <c:idx val="0"/>
              <c:delete val="1"/>
            </c:dLbl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Data_ostatní_grafy!$F$26:$F$29</c:f>
              <c:numCache>
                <c:formatCode>0</c:formatCode>
                <c:ptCount val="4"/>
                <c:pt idx="0">
                  <c:v>0</c:v>
                </c:pt>
                <c:pt idx="1">
                  <c:v>52.7</c:v>
                </c:pt>
                <c:pt idx="2">
                  <c:v>43.1</c:v>
                </c:pt>
                <c:pt idx="3">
                  <c:v>35.6</c:v>
                </c:pt>
              </c:numCache>
            </c:numRef>
          </c:val>
        </c:ser>
        <c:ser>
          <c:idx val="5"/>
          <c:order val="5"/>
          <c:tx>
            <c:strRef>
              <c:f>Data_ostatní_grafy!$G$25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delete val="1"/>
            </c:dLbl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Data_ostatní_grafy!$A$26:$A$29</c:f>
              <c:strCache>
                <c:ptCount val="4"/>
                <c:pt idx="0">
                  <c:v>Počet speciálních škol</c:v>
                </c:pt>
                <c:pt idx="1">
                  <c:v>Dostatečnost sítě speciálních škol pro děti se ZP</c:v>
                </c:pt>
                <c:pt idx="2">
                  <c:v>Kvalita speciálních škol pro děti se ZP</c:v>
                </c:pt>
                <c:pt idx="3">
                  <c:v>Zájem rodičů o speciální školy pro děti se ZP</c:v>
                </c:pt>
              </c:strCache>
            </c:strRef>
          </c:cat>
          <c:val>
            <c:numRef>
              <c:f>Data_ostatní_grafy!$G$26:$G$29</c:f>
              <c:numCache>
                <c:formatCode>0</c:formatCode>
                <c:ptCount val="4"/>
                <c:pt idx="0">
                  <c:v>0</c:v>
                </c:pt>
                <c:pt idx="1">
                  <c:v>26.1</c:v>
                </c:pt>
                <c:pt idx="2">
                  <c:v>37.200000000000003</c:v>
                </c:pt>
                <c:pt idx="3">
                  <c:v>41</c:v>
                </c:pt>
              </c:numCache>
            </c:numRef>
          </c:val>
        </c:ser>
        <c:axId val="80735616"/>
        <c:axId val="62141568"/>
      </c:barChart>
      <c:catAx>
        <c:axId val="8073561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62141568"/>
        <c:crosses val="autoZero"/>
        <c:auto val="1"/>
        <c:lblAlgn val="ctr"/>
        <c:lblOffset val="100"/>
      </c:catAx>
      <c:valAx>
        <c:axId val="62141568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0735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700542760262295E-2"/>
          <c:y val="0.89021751577456099"/>
          <c:w val="0.93829123877500964"/>
          <c:h val="6.139036448195170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>
                  <a:lumMod val="75000"/>
                </a:schemeClr>
              </a:solidFill>
            </a:ln>
          </c:spPr>
          <c:dPt>
            <c:idx val="0"/>
            <c:spPr>
              <a:solidFill>
                <a:srgbClr val="FFC993"/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rgbClr val="CD6D03"/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rgbClr val="800000"/>
              </a:solidFill>
              <a:ln>
                <a:solidFill>
                  <a:schemeClr val="tx1">
                    <a:lumMod val="75000"/>
                  </a:schemeClr>
                </a:solidFill>
              </a:ln>
            </c:spPr>
          </c:dPt>
          <c:dLbls>
            <c:dLbl>
              <c:idx val="2"/>
              <c:layout>
                <c:manualLayout>
                  <c:x val="1.5654095821513721E-2"/>
                  <c:y val="4.1069559370450655E-2"/>
                </c:manualLayout>
              </c:layout>
              <c:showVal val="1"/>
            </c:dLbl>
            <c:numFmt formatCode="#,##0" sourceLinked="0"/>
            <c:txPr>
              <a:bodyPr anchor="t" anchorCtr="1"/>
              <a:lstStyle/>
              <a:p>
                <a:pPr>
                  <a:defRPr sz="1100" b="1"/>
                </a:pPr>
                <a:endParaRPr lang="cs-CZ"/>
              </a:p>
            </c:txPr>
            <c:showVal val="1"/>
            <c:showLeaderLines val="1"/>
          </c:dLbls>
          <c:cat>
            <c:strRef>
              <c:f>List1!$A$2:$A$4</c:f>
              <c:strCache>
                <c:ptCount val="3"/>
                <c:pt idx="0">
                  <c:v>1 postižení</c:v>
                </c:pt>
                <c:pt idx="1">
                  <c:v>2 postižení</c:v>
                </c:pt>
                <c:pt idx="2">
                  <c:v>3+ postižení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83</c:v>
                </c:pt>
                <c:pt idx="1">
                  <c:v>10.5</c:v>
                </c:pt>
                <c:pt idx="2">
                  <c:v>6.5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182857484433675"/>
          <c:y val="0.26598889319237146"/>
          <c:w val="0.33757111628832581"/>
          <c:h val="0.46802149370293"/>
        </c:manualLayout>
      </c:layout>
      <c:txPr>
        <a:bodyPr/>
        <a:lstStyle/>
        <a:p>
          <a:pPr>
            <a:defRPr sz="10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Data_ostatní_grafy!$B$31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Data_ostatní_grafy!$B$32:$B$37</c:f>
              <c:numCache>
                <c:formatCode>0</c:formatCode>
                <c:ptCount val="6"/>
                <c:pt idx="0">
                  <c:v>64.5</c:v>
                </c:pt>
                <c:pt idx="1">
                  <c:v>68</c:v>
                </c:pt>
                <c:pt idx="2">
                  <c:v>63.5</c:v>
                </c:pt>
                <c:pt idx="3">
                  <c:v>67.5</c:v>
                </c:pt>
                <c:pt idx="4">
                  <c:v>60</c:v>
                </c:pt>
                <c:pt idx="5">
                  <c:v>70.5</c:v>
                </c:pt>
              </c:numCache>
            </c:numRef>
          </c:val>
        </c:ser>
        <c:ser>
          <c:idx val="1"/>
          <c:order val="1"/>
          <c:tx>
            <c:strRef>
              <c:f>Data_ostatní_grafy!$C$31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Data_ostatní_grafy!$C$32:$C$37</c:f>
              <c:numCache>
                <c:formatCode>0</c:formatCode>
                <c:ptCount val="6"/>
                <c:pt idx="0">
                  <c:v>16</c:v>
                </c:pt>
                <c:pt idx="1">
                  <c:v>14</c:v>
                </c:pt>
                <c:pt idx="2">
                  <c:v>16.5</c:v>
                </c:pt>
                <c:pt idx="3">
                  <c:v>21</c:v>
                </c:pt>
                <c:pt idx="4">
                  <c:v>20.5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Data_ostatní_grafy!$D$31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Data_ostatní_grafy!$D$32:$D$37</c:f>
              <c:numCache>
                <c:formatCode>0</c:formatCode>
                <c:ptCount val="6"/>
                <c:pt idx="0">
                  <c:v>67</c:v>
                </c:pt>
                <c:pt idx="1">
                  <c:v>67.5</c:v>
                </c:pt>
                <c:pt idx="2">
                  <c:v>66</c:v>
                </c:pt>
                <c:pt idx="3">
                  <c:v>57</c:v>
                </c:pt>
                <c:pt idx="4">
                  <c:v>57.5</c:v>
                </c:pt>
                <c:pt idx="5">
                  <c:v>76</c:v>
                </c:pt>
              </c:numCache>
            </c:numRef>
          </c:val>
        </c:ser>
        <c:ser>
          <c:idx val="3"/>
          <c:order val="3"/>
          <c:tx>
            <c:strRef>
              <c:f>Data_ostatní_grafy!$E$31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Data_ostatní_grafy!$E$32:$E$37</c:f>
              <c:numCache>
                <c:formatCode>0</c:formatCode>
                <c:ptCount val="6"/>
                <c:pt idx="0">
                  <c:v>13</c:v>
                </c:pt>
                <c:pt idx="1">
                  <c:v>10</c:v>
                </c:pt>
                <c:pt idx="2">
                  <c:v>12.5</c:v>
                </c:pt>
                <c:pt idx="3">
                  <c:v>15.5</c:v>
                </c:pt>
                <c:pt idx="4">
                  <c:v>16</c:v>
                </c:pt>
                <c:pt idx="5">
                  <c:v>9</c:v>
                </c:pt>
              </c:numCache>
            </c:numRef>
          </c:val>
        </c:ser>
        <c:ser>
          <c:idx val="4"/>
          <c:order val="4"/>
          <c:tx>
            <c:strRef>
              <c:f>Data_ostatní_grafy!$F$31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Data_ostatní_grafy!$F$32:$F$37</c:f>
              <c:numCache>
                <c:formatCode>0</c:formatCode>
                <c:ptCount val="6"/>
                <c:pt idx="0">
                  <c:v>71.8</c:v>
                </c:pt>
                <c:pt idx="1">
                  <c:v>65.400000000000006</c:v>
                </c:pt>
                <c:pt idx="2">
                  <c:v>59</c:v>
                </c:pt>
                <c:pt idx="3">
                  <c:v>55.3</c:v>
                </c:pt>
                <c:pt idx="4">
                  <c:v>57.4</c:v>
                </c:pt>
                <c:pt idx="5">
                  <c:v>70.2</c:v>
                </c:pt>
              </c:numCache>
            </c:numRef>
          </c:val>
        </c:ser>
        <c:ser>
          <c:idx val="5"/>
          <c:order val="5"/>
          <c:tx>
            <c:strRef>
              <c:f>Data_ostatní_grafy!$G$31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Data_ostatní_grafy!$A$32:$A$37</c:f>
              <c:strCache>
                <c:ptCount val="6"/>
                <c:pt idx="0">
                  <c:v>Nedostatek služeb pomoci rodičům dětí se ZP při řešení akutních problémů</c:v>
                </c:pt>
                <c:pt idx="1">
                  <c:v>Nedostatek služeb osobní asistence na straně jejich nabídky</c:v>
                </c:pt>
                <c:pt idx="2">
                  <c:v>Nedostatek podpůrných služeb (sociálně – právních aj.) pro rodiče dětí se ZP</c:v>
                </c:pt>
                <c:pt idx="3">
                  <c:v>Neexistence pomoci rodičům dětí se ZP z oblasti psychologie a práva</c:v>
                </c:pt>
                <c:pt idx="4">
                  <c:v>Neexistence kvalitní dlouhodobé terénní práce s rodinou po skončení rané péče</c:v>
                </c:pt>
                <c:pt idx="5">
                  <c:v>Nedostatek malých ústavů rodinného typu pro děti s nejvážnějšími zdravotními postiženími</c:v>
                </c:pt>
              </c:strCache>
            </c:strRef>
          </c:cat>
          <c:val>
            <c:numRef>
              <c:f>Data_ostatní_grafy!$G$32:$G$37</c:f>
              <c:numCache>
                <c:formatCode>0</c:formatCode>
                <c:ptCount val="6"/>
                <c:pt idx="0">
                  <c:v>10.6</c:v>
                </c:pt>
                <c:pt idx="1">
                  <c:v>16</c:v>
                </c:pt>
                <c:pt idx="2">
                  <c:v>17.600000000000001</c:v>
                </c:pt>
                <c:pt idx="3">
                  <c:v>16</c:v>
                </c:pt>
                <c:pt idx="4">
                  <c:v>10.6</c:v>
                </c:pt>
                <c:pt idx="5">
                  <c:v>9.6</c:v>
                </c:pt>
              </c:numCache>
            </c:numRef>
          </c:val>
        </c:ser>
        <c:axId val="80784384"/>
        <c:axId val="80814848"/>
      </c:barChart>
      <c:catAx>
        <c:axId val="8078438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0814848"/>
        <c:crosses val="autoZero"/>
        <c:auto val="1"/>
        <c:lblAlgn val="ctr"/>
        <c:lblOffset val="100"/>
      </c:catAx>
      <c:valAx>
        <c:axId val="80814848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0784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824787849946354E-2"/>
          <c:y val="0.89021751577456099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Data_ostatní_grafy!$B$39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Data_ostatní_grafy!$B$40:$B$44</c:f>
              <c:numCache>
                <c:formatCode>0</c:formatCode>
                <c:ptCount val="5"/>
                <c:pt idx="0">
                  <c:v>54</c:v>
                </c:pt>
                <c:pt idx="1">
                  <c:v>51.5</c:v>
                </c:pt>
                <c:pt idx="2">
                  <c:v>50.5</c:v>
                </c:pt>
                <c:pt idx="3">
                  <c:v>52</c:v>
                </c:pt>
                <c:pt idx="4">
                  <c:v>57.5</c:v>
                </c:pt>
              </c:numCache>
            </c:numRef>
          </c:val>
        </c:ser>
        <c:ser>
          <c:idx val="1"/>
          <c:order val="1"/>
          <c:tx>
            <c:strRef>
              <c:f>Data_ostatní_grafy!$C$39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Data_ostatní_grafy!$C$40:$C$44</c:f>
              <c:numCache>
                <c:formatCode>0</c:formatCode>
                <c:ptCount val="5"/>
                <c:pt idx="0">
                  <c:v>26</c:v>
                </c:pt>
                <c:pt idx="1">
                  <c:v>26.5</c:v>
                </c:pt>
                <c:pt idx="2">
                  <c:v>26</c:v>
                </c:pt>
                <c:pt idx="3">
                  <c:v>22.5</c:v>
                </c:pt>
                <c:pt idx="4">
                  <c:v>24.5</c:v>
                </c:pt>
              </c:numCache>
            </c:numRef>
          </c:val>
        </c:ser>
        <c:ser>
          <c:idx val="2"/>
          <c:order val="2"/>
          <c:tx>
            <c:strRef>
              <c:f>Data_ostatní_grafy!$D$39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Data_ostatní_grafy!$D$40:$D$44</c:f>
              <c:numCache>
                <c:formatCode>0</c:formatCode>
                <c:ptCount val="5"/>
                <c:pt idx="0">
                  <c:v>30</c:v>
                </c:pt>
                <c:pt idx="1">
                  <c:v>36</c:v>
                </c:pt>
                <c:pt idx="2">
                  <c:v>29.5</c:v>
                </c:pt>
                <c:pt idx="3">
                  <c:v>48</c:v>
                </c:pt>
                <c:pt idx="4">
                  <c:v>50</c:v>
                </c:pt>
              </c:numCache>
            </c:numRef>
          </c:val>
        </c:ser>
        <c:ser>
          <c:idx val="3"/>
          <c:order val="3"/>
          <c:tx>
            <c:strRef>
              <c:f>Data_ostatní_grafy!$E$39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Data_ostatní_grafy!$E$40:$E$44</c:f>
              <c:numCache>
                <c:formatCode>0</c:formatCode>
                <c:ptCount val="5"/>
                <c:pt idx="0">
                  <c:v>32</c:v>
                </c:pt>
                <c:pt idx="1">
                  <c:v>27</c:v>
                </c:pt>
                <c:pt idx="2">
                  <c:v>23</c:v>
                </c:pt>
                <c:pt idx="3">
                  <c:v>14.5</c:v>
                </c:pt>
                <c:pt idx="4">
                  <c:v>29.5</c:v>
                </c:pt>
              </c:numCache>
            </c:numRef>
          </c:val>
        </c:ser>
        <c:ser>
          <c:idx val="4"/>
          <c:order val="4"/>
          <c:tx>
            <c:strRef>
              <c:f>Data_ostatní_grafy!$F$39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Data_ostatní_grafy!$F$40:$F$44</c:f>
              <c:numCache>
                <c:formatCode>0</c:formatCode>
                <c:ptCount val="5"/>
                <c:pt idx="0">
                  <c:v>34.6</c:v>
                </c:pt>
                <c:pt idx="1">
                  <c:v>38.800000000000004</c:v>
                </c:pt>
                <c:pt idx="2">
                  <c:v>35.6</c:v>
                </c:pt>
                <c:pt idx="3">
                  <c:v>53.7</c:v>
                </c:pt>
                <c:pt idx="4">
                  <c:v>49.5</c:v>
                </c:pt>
              </c:numCache>
            </c:numRef>
          </c:val>
        </c:ser>
        <c:ser>
          <c:idx val="5"/>
          <c:order val="5"/>
          <c:tx>
            <c:strRef>
              <c:f>Data_ostatní_grafy!$G$39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Data_ostatní_grafy!$A$40:$A$44</c:f>
              <c:strCache>
                <c:ptCount val="5"/>
                <c:pt idx="0">
                  <c:v>Kvalita činnosti středisek rané péče</c:v>
                </c:pt>
                <c:pt idx="1">
                  <c:v>Kvalifikace pracovníků středisek rané péče</c:v>
                </c:pt>
                <c:pt idx="2">
                  <c:v>Podoba standardů práce středisek rané péče</c:v>
                </c:pt>
                <c:pt idx="3">
                  <c:v>Počet středisek rané péče</c:v>
                </c:pt>
                <c:pt idx="4">
                  <c:v>Informovanost rodičů dětí se ZP o střediscích rané péče</c:v>
                </c:pt>
              </c:strCache>
            </c:strRef>
          </c:cat>
          <c:val>
            <c:numRef>
              <c:f>Data_ostatní_grafy!$G$40:$G$44</c:f>
              <c:numCache>
                <c:formatCode>0</c:formatCode>
                <c:ptCount val="5"/>
                <c:pt idx="0">
                  <c:v>38.300000000000004</c:v>
                </c:pt>
                <c:pt idx="1">
                  <c:v>36.200000000000003</c:v>
                </c:pt>
                <c:pt idx="2">
                  <c:v>26.6</c:v>
                </c:pt>
                <c:pt idx="3">
                  <c:v>23.4</c:v>
                </c:pt>
                <c:pt idx="4">
                  <c:v>19.7</c:v>
                </c:pt>
              </c:numCache>
            </c:numRef>
          </c:val>
        </c:ser>
        <c:axId val="80894592"/>
        <c:axId val="80900480"/>
      </c:barChart>
      <c:catAx>
        <c:axId val="80894592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0900480"/>
        <c:crosses val="autoZero"/>
        <c:auto val="1"/>
        <c:lblAlgn val="ctr"/>
        <c:lblOffset val="100"/>
      </c:catAx>
      <c:valAx>
        <c:axId val="80900480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0894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802533005100204E-2"/>
          <c:y val="0.91793791670371383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Data_ostatní_grafy!$B$46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Data_ostatní_grafy!$B$47:$B$50</c:f>
              <c:numCache>
                <c:formatCode>0</c:formatCode>
                <c:ptCount val="4"/>
                <c:pt idx="0">
                  <c:v>47.5</c:v>
                </c:pt>
                <c:pt idx="1">
                  <c:v>48</c:v>
                </c:pt>
                <c:pt idx="2">
                  <c:v>51</c:v>
                </c:pt>
                <c:pt idx="3">
                  <c:v>52</c:v>
                </c:pt>
              </c:numCache>
            </c:numRef>
          </c:val>
        </c:ser>
        <c:ser>
          <c:idx val="1"/>
          <c:order val="1"/>
          <c:tx>
            <c:strRef>
              <c:f>Data_ostatní_grafy!$C$46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Data_ostatní_grafy!$C$47:$C$50</c:f>
              <c:numCache>
                <c:formatCode>0</c:formatCode>
                <c:ptCount val="4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Data_ostatní_grafy!$D$46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Data_ostatní_grafy!$D$47:$D$50</c:f>
              <c:numCache>
                <c:formatCode>0</c:formatCode>
                <c:ptCount val="4"/>
                <c:pt idx="0">
                  <c:v>34.5</c:v>
                </c:pt>
                <c:pt idx="1">
                  <c:v>36.5</c:v>
                </c:pt>
                <c:pt idx="2">
                  <c:v>35</c:v>
                </c:pt>
                <c:pt idx="3">
                  <c:v>53.5</c:v>
                </c:pt>
              </c:numCache>
            </c:numRef>
          </c:val>
        </c:ser>
        <c:ser>
          <c:idx val="3"/>
          <c:order val="3"/>
          <c:tx>
            <c:strRef>
              <c:f>Data_ostatní_grafy!$E$46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Data_ostatní_grafy!$E$47:$E$50</c:f>
              <c:numCache>
                <c:formatCode>0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17.5</c:v>
                </c:pt>
                <c:pt idx="3">
                  <c:v>9.5</c:v>
                </c:pt>
              </c:numCache>
            </c:numRef>
          </c:val>
        </c:ser>
        <c:ser>
          <c:idx val="4"/>
          <c:order val="4"/>
          <c:tx>
            <c:strRef>
              <c:f>Data_ostatní_grafy!$F$46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Data_ostatní_grafy!$F$47:$F$50</c:f>
              <c:numCache>
                <c:formatCode>0</c:formatCode>
                <c:ptCount val="4"/>
                <c:pt idx="0">
                  <c:v>38.300000000000004</c:v>
                </c:pt>
                <c:pt idx="1">
                  <c:v>39.9</c:v>
                </c:pt>
                <c:pt idx="2">
                  <c:v>37.200000000000003</c:v>
                </c:pt>
                <c:pt idx="3">
                  <c:v>56.9</c:v>
                </c:pt>
              </c:numCache>
            </c:numRef>
          </c:val>
        </c:ser>
        <c:ser>
          <c:idx val="5"/>
          <c:order val="5"/>
          <c:tx>
            <c:strRef>
              <c:f>Data_ostatní_grafy!$G$46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Data_ostatní_grafy!$A$47:$A$50</c:f>
              <c:strCache>
                <c:ptCount val="4"/>
                <c:pt idx="0">
                  <c:v>Kvalita činnosti středisek respitní péče</c:v>
                </c:pt>
                <c:pt idx="1">
                  <c:v>Kvalifikace pracovníků středisek respitní péče</c:v>
                </c:pt>
                <c:pt idx="2">
                  <c:v>Podoba standardů práce středisek respitní péče</c:v>
                </c:pt>
                <c:pt idx="3">
                  <c:v>Počet středisek respitní péče</c:v>
                </c:pt>
              </c:strCache>
            </c:strRef>
          </c:cat>
          <c:val>
            <c:numRef>
              <c:f>Data_ostatní_grafy!$G$47:$G$50</c:f>
              <c:numCache>
                <c:formatCode>0</c:formatCode>
                <c:ptCount val="4"/>
                <c:pt idx="0">
                  <c:v>28.7</c:v>
                </c:pt>
                <c:pt idx="1">
                  <c:v>25</c:v>
                </c:pt>
                <c:pt idx="2">
                  <c:v>21.3</c:v>
                </c:pt>
                <c:pt idx="3">
                  <c:v>17.600000000000001</c:v>
                </c:pt>
              </c:numCache>
            </c:numRef>
          </c:val>
        </c:ser>
        <c:axId val="81049856"/>
        <c:axId val="81059840"/>
      </c:barChart>
      <c:catAx>
        <c:axId val="8104985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1059840"/>
        <c:crosses val="autoZero"/>
        <c:auto val="1"/>
        <c:lblAlgn val="ctr"/>
        <c:lblOffset val="100"/>
      </c:catAx>
      <c:valAx>
        <c:axId val="81059840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104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824787849946354E-2"/>
          <c:y val="0.8758350733887883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Data_ostatní_grafy!$B$51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Data_ostatní_grafy!$B$52:$B$55</c:f>
              <c:numCache>
                <c:formatCode>0</c:formatCode>
                <c:ptCount val="4"/>
                <c:pt idx="0">
                  <c:v>56.5</c:v>
                </c:pt>
                <c:pt idx="1">
                  <c:v>55.5</c:v>
                </c:pt>
                <c:pt idx="2">
                  <c:v>61</c:v>
                </c:pt>
                <c:pt idx="3">
                  <c:v>57</c:v>
                </c:pt>
              </c:numCache>
            </c:numRef>
          </c:val>
        </c:ser>
        <c:ser>
          <c:idx val="1"/>
          <c:order val="1"/>
          <c:tx>
            <c:strRef>
              <c:f>Data_ostatní_grafy!$C$51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Data_ostatní_grafy!$C$52:$C$55</c:f>
              <c:numCache>
                <c:formatCode>0</c:formatCode>
                <c:ptCount val="4"/>
                <c:pt idx="0">
                  <c:v>31.5</c:v>
                </c:pt>
                <c:pt idx="1">
                  <c:v>32</c:v>
                </c:pt>
                <c:pt idx="2">
                  <c:v>28</c:v>
                </c:pt>
                <c:pt idx="3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Data_ostatní_grafy!$D$51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Data_ostatní_grafy!$D$52:$D$55</c:f>
              <c:numCache>
                <c:formatCode>0</c:formatCode>
                <c:ptCount val="4"/>
                <c:pt idx="0">
                  <c:v>37</c:v>
                </c:pt>
                <c:pt idx="1">
                  <c:v>35</c:v>
                </c:pt>
                <c:pt idx="2">
                  <c:v>67</c:v>
                </c:pt>
                <c:pt idx="3">
                  <c:v>41</c:v>
                </c:pt>
              </c:numCache>
            </c:numRef>
          </c:val>
        </c:ser>
        <c:ser>
          <c:idx val="3"/>
          <c:order val="3"/>
          <c:tx>
            <c:strRef>
              <c:f>Data_ostatní_grafy!$E$51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spPr>
              <a:solidFill>
                <a:srgbClr val="FF9966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Data_ostatní_grafy!$E$52:$E$55</c:f>
              <c:numCache>
                <c:formatCode>0</c:formatCode>
                <c:ptCount val="4"/>
                <c:pt idx="0">
                  <c:v>19.5</c:v>
                </c:pt>
                <c:pt idx="1">
                  <c:v>25.5</c:v>
                </c:pt>
                <c:pt idx="2">
                  <c:v>16</c:v>
                </c:pt>
                <c:pt idx="3">
                  <c:v>26.5</c:v>
                </c:pt>
              </c:numCache>
            </c:numRef>
          </c:val>
        </c:ser>
        <c:ser>
          <c:idx val="4"/>
          <c:order val="4"/>
          <c:tx>
            <c:strRef>
              <c:f>Data_ostatní_grafy!$F$51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Data_ostatní_grafy!$F$52:$F$55</c:f>
              <c:numCache>
                <c:formatCode>0</c:formatCode>
                <c:ptCount val="4"/>
                <c:pt idx="0">
                  <c:v>38.300000000000004</c:v>
                </c:pt>
                <c:pt idx="1">
                  <c:v>38.800000000000004</c:v>
                </c:pt>
                <c:pt idx="2">
                  <c:v>61.7</c:v>
                </c:pt>
                <c:pt idx="3">
                  <c:v>44.1</c:v>
                </c:pt>
              </c:numCache>
            </c:numRef>
          </c:val>
        </c:ser>
        <c:ser>
          <c:idx val="5"/>
          <c:order val="5"/>
          <c:tx>
            <c:strRef>
              <c:f>Data_ostatní_grafy!$G$51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inBase"/>
            <c:showVal val="1"/>
          </c:dLbls>
          <c:cat>
            <c:strRef>
              <c:f>Data_ostatní_grafy!$A$52:$A$55</c:f>
              <c:strCache>
                <c:ptCount val="4"/>
                <c:pt idx="0">
                  <c:v>Standardy práce středisek pro volný čas dětí se ZP</c:v>
                </c:pt>
                <c:pt idx="1">
                  <c:v>Kvalita činnosti středisek pro volný čas dětí se ZP</c:v>
                </c:pt>
                <c:pt idx="2">
                  <c:v>Počet středisek pro volný čas dětí se ZP</c:v>
                </c:pt>
                <c:pt idx="3">
                  <c:v>Kvalifikace pracovníků středisek pro volný čas dětí se ZP</c:v>
                </c:pt>
              </c:strCache>
            </c:strRef>
          </c:cat>
          <c:val>
            <c:numRef>
              <c:f>Data_ostatní_grafy!$G$52:$G$55</c:f>
              <c:numCache>
                <c:formatCode>0</c:formatCode>
                <c:ptCount val="4"/>
                <c:pt idx="0">
                  <c:v>31.9</c:v>
                </c:pt>
                <c:pt idx="1">
                  <c:v>32.4</c:v>
                </c:pt>
                <c:pt idx="2">
                  <c:v>16</c:v>
                </c:pt>
                <c:pt idx="3">
                  <c:v>35.1</c:v>
                </c:pt>
              </c:numCache>
            </c:numRef>
          </c:val>
        </c:ser>
        <c:axId val="81078144"/>
        <c:axId val="81079680"/>
      </c:barChart>
      <c:catAx>
        <c:axId val="8107814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1079680"/>
        <c:crosses val="autoZero"/>
        <c:auto val="1"/>
        <c:lblAlgn val="ctr"/>
        <c:lblOffset val="100"/>
      </c:catAx>
      <c:valAx>
        <c:axId val="81079680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1078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715245510943545E-2"/>
          <c:y val="0.8758350733887883"/>
          <c:w val="0.9205305451926376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Data_ostatní_grafy!$B$71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Data_ostatní_grafy!$B$72:$B$75</c:f>
              <c:numCache>
                <c:formatCode>0</c:formatCode>
                <c:ptCount val="4"/>
                <c:pt idx="0">
                  <c:v>53</c:v>
                </c:pt>
                <c:pt idx="1">
                  <c:v>56.5</c:v>
                </c:pt>
                <c:pt idx="2">
                  <c:v>65</c:v>
                </c:pt>
                <c:pt idx="3">
                  <c:v>64</c:v>
                </c:pt>
              </c:numCache>
            </c:numRef>
          </c:val>
        </c:ser>
        <c:ser>
          <c:idx val="1"/>
          <c:order val="1"/>
          <c:tx>
            <c:strRef>
              <c:f>Data_ostatní_grafy!$C$71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Data_ostatní_grafy!$C$72:$C$75</c:f>
              <c:numCache>
                <c:formatCode>0</c:formatCode>
                <c:ptCount val="4"/>
                <c:pt idx="0">
                  <c:v>19.5</c:v>
                </c:pt>
                <c:pt idx="1">
                  <c:v>16.5</c:v>
                </c:pt>
                <c:pt idx="2">
                  <c:v>17</c:v>
                </c:pt>
                <c:pt idx="3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Data_ostatní_grafy!$D$71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Data_ostatní_grafy!$D$72:$D$75</c:f>
              <c:numCache>
                <c:formatCode>0</c:formatCode>
                <c:ptCount val="4"/>
                <c:pt idx="0">
                  <c:v>34</c:v>
                </c:pt>
                <c:pt idx="1">
                  <c:v>39</c:v>
                </c:pt>
                <c:pt idx="2">
                  <c:v>54</c:v>
                </c:pt>
                <c:pt idx="3">
                  <c:v>48</c:v>
                </c:pt>
              </c:numCache>
            </c:numRef>
          </c:val>
        </c:ser>
        <c:ser>
          <c:idx val="3"/>
          <c:order val="3"/>
          <c:tx>
            <c:strRef>
              <c:f>Data_ostatní_grafy!$E$71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Data_ostatní_grafy!$E$72:$E$75</c:f>
              <c:numCache>
                <c:formatCode>0</c:formatCode>
                <c:ptCount val="4"/>
                <c:pt idx="0">
                  <c:v>26.5</c:v>
                </c:pt>
                <c:pt idx="1">
                  <c:v>16</c:v>
                </c:pt>
                <c:pt idx="2">
                  <c:v>14</c:v>
                </c:pt>
                <c:pt idx="3">
                  <c:v>11.5</c:v>
                </c:pt>
              </c:numCache>
            </c:numRef>
          </c:val>
        </c:ser>
        <c:ser>
          <c:idx val="4"/>
          <c:order val="4"/>
          <c:tx>
            <c:strRef>
              <c:f>Data_ostatní_grafy!$F$71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spPr>
              <a:solidFill>
                <a:srgbClr val="00206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Data_ostatní_grafy!$F$72:$F$75</c:f>
              <c:numCache>
                <c:formatCode>0</c:formatCode>
                <c:ptCount val="4"/>
                <c:pt idx="0">
                  <c:v>34</c:v>
                </c:pt>
                <c:pt idx="1">
                  <c:v>39.9</c:v>
                </c:pt>
                <c:pt idx="2">
                  <c:v>59.6</c:v>
                </c:pt>
                <c:pt idx="3">
                  <c:v>60.1</c:v>
                </c:pt>
              </c:numCache>
            </c:numRef>
          </c:val>
        </c:ser>
        <c:ser>
          <c:idx val="5"/>
          <c:order val="5"/>
          <c:tx>
            <c:strRef>
              <c:f>Data_ostatní_grafy!$G$71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solidFill>
                <a:srgbClr val="00B0F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Data_ostatní_grafy!$A$72:$A$75</c:f>
              <c:strCache>
                <c:ptCount val="4"/>
                <c:pt idx="0">
                  <c:v>Nedostatečnost práce s rodinou s dítětem se ZP ze strany neziskového sektoru</c:v>
                </c:pt>
                <c:pt idx="1">
                  <c:v>Nedostatečnost standardů práce neziskových organizací a jejich kontrola</c:v>
                </c:pt>
                <c:pt idx="2">
                  <c:v>Nedostatečnost práce s rodinou s dítětem se ZP ze strany státu</c:v>
                </c:pt>
                <c:pt idx="3">
                  <c:v>Nedostatečnost standardů práce státních orgánů a jejich kontrola v oblasti péče o děti se ZP</c:v>
                </c:pt>
              </c:strCache>
            </c:strRef>
          </c:cat>
          <c:val>
            <c:numRef>
              <c:f>Data_ostatní_grafy!$G$72:$G$75</c:f>
              <c:numCache>
                <c:formatCode>0</c:formatCode>
                <c:ptCount val="4"/>
                <c:pt idx="0">
                  <c:v>34</c:v>
                </c:pt>
                <c:pt idx="1">
                  <c:v>21.3</c:v>
                </c:pt>
                <c:pt idx="2">
                  <c:v>12.2</c:v>
                </c:pt>
                <c:pt idx="3">
                  <c:v>9.6</c:v>
                </c:pt>
              </c:numCache>
            </c:numRef>
          </c:val>
        </c:ser>
        <c:axId val="81184256"/>
        <c:axId val="81185792"/>
      </c:barChart>
      <c:catAx>
        <c:axId val="81184256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1185792"/>
        <c:crosses val="autoZero"/>
        <c:auto val="1"/>
        <c:lblAlgn val="ctr"/>
        <c:lblOffset val="100"/>
      </c:catAx>
      <c:valAx>
        <c:axId val="81185792"/>
        <c:scaling>
          <c:orientation val="minMax"/>
          <c:max val="9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1184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8553105692776009E-2"/>
          <c:y val="0.87918549910152199"/>
          <c:w val="0.94376609398645306"/>
          <c:h val="6.1390364481951704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Data_ostatní_grafy!$B$1</c:f>
              <c:strCache>
                <c:ptCount val="1"/>
                <c:pt idx="0">
                  <c:v>Důležitost rodiče</c:v>
                </c:pt>
              </c:strCache>
            </c:strRef>
          </c:tx>
          <c:spPr>
            <a:solidFill>
              <a:srgbClr val="009900"/>
            </a:solidFill>
          </c:spPr>
          <c:dLbls>
            <c:numFmt formatCode="#,##0" sourceLinked="0"/>
            <c:spPr>
              <a:solidFill>
                <a:srgbClr val="00990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Data_ostatní_grafy!$B$2:$B$5</c:f>
              <c:numCache>
                <c:formatCode>0</c:formatCode>
                <c:ptCount val="4"/>
                <c:pt idx="0">
                  <c:v>72</c:v>
                </c:pt>
                <c:pt idx="1">
                  <c:v>72.5</c:v>
                </c:pt>
                <c:pt idx="2">
                  <c:v>72.5</c:v>
                </c:pt>
                <c:pt idx="3">
                  <c:v>67.5</c:v>
                </c:pt>
              </c:numCache>
            </c:numRef>
          </c:val>
        </c:ser>
        <c:ser>
          <c:idx val="1"/>
          <c:order val="1"/>
          <c:tx>
            <c:strRef>
              <c:f>Data_ostatní_grafy!$C$1</c:f>
              <c:strCache>
                <c:ptCount val="1"/>
                <c:pt idx="0">
                  <c:v>Spokojenost rodiče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spPr>
              <a:solidFill>
                <a:srgbClr val="92D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Data_ostatní_grafy!$C$2:$C$5</c:f>
              <c:numCache>
                <c:formatCode>0</c:formatCode>
                <c:ptCount val="4"/>
                <c:pt idx="0">
                  <c:v>14.5</c:v>
                </c:pt>
                <c:pt idx="1">
                  <c:v>17</c:v>
                </c:pt>
                <c:pt idx="2">
                  <c:v>17.5</c:v>
                </c:pt>
                <c:pt idx="3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Data_ostatní_grafy!$D$1</c:f>
              <c:strCache>
                <c:ptCount val="1"/>
                <c:pt idx="0">
                  <c:v>Důležitost stát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#,##0" sourceLinked="0"/>
            <c:spPr>
              <a:solidFill>
                <a:srgbClr val="FF5050"/>
              </a:solidFill>
            </c:spPr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Data_ostatní_grafy!$D$2:$D$5</c:f>
              <c:numCache>
                <c:formatCode>0</c:formatCode>
                <c:ptCount val="4"/>
                <c:pt idx="0">
                  <c:v>77</c:v>
                </c:pt>
                <c:pt idx="1">
                  <c:v>77.5</c:v>
                </c:pt>
                <c:pt idx="2">
                  <c:v>75.5</c:v>
                </c:pt>
                <c:pt idx="3">
                  <c:v>65.5</c:v>
                </c:pt>
              </c:numCache>
            </c:numRef>
          </c:val>
        </c:ser>
        <c:ser>
          <c:idx val="3"/>
          <c:order val="3"/>
          <c:tx>
            <c:strRef>
              <c:f>Data_ostatní_grafy!$E$1</c:f>
              <c:strCache>
                <c:ptCount val="1"/>
                <c:pt idx="0">
                  <c:v>Spokojenost stát</c:v>
                </c:pt>
              </c:strCache>
            </c:strRef>
          </c:tx>
          <c:spPr>
            <a:solidFill>
              <a:srgbClr val="FF9966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Data_ostatní_grafy!$E$2:$E$5</c:f>
              <c:numCache>
                <c:formatCode>0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10</c:v>
                </c:pt>
                <c:pt idx="3">
                  <c:v>20.5</c:v>
                </c:pt>
              </c:numCache>
            </c:numRef>
          </c:val>
        </c:ser>
        <c:ser>
          <c:idx val="4"/>
          <c:order val="4"/>
          <c:tx>
            <c:strRef>
              <c:f>Data_ostatní_grafy!$F$1</c:f>
              <c:strCache>
                <c:ptCount val="1"/>
                <c:pt idx="0">
                  <c:v>Důležitost NO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Data_ostatní_grafy!$F$2:$F$5</c:f>
              <c:numCache>
                <c:formatCode>0</c:formatCode>
                <c:ptCount val="4"/>
                <c:pt idx="0">
                  <c:v>81.900000000000006</c:v>
                </c:pt>
                <c:pt idx="1">
                  <c:v>81.400000000000006</c:v>
                </c:pt>
                <c:pt idx="2">
                  <c:v>77.099999999999994</c:v>
                </c:pt>
                <c:pt idx="3">
                  <c:v>72.3</c:v>
                </c:pt>
              </c:numCache>
            </c:numRef>
          </c:val>
        </c:ser>
        <c:ser>
          <c:idx val="5"/>
          <c:order val="5"/>
          <c:tx>
            <c:strRef>
              <c:f>Data_ostatní_grafy!$G$1</c:f>
              <c:strCache>
                <c:ptCount val="1"/>
                <c:pt idx="0">
                  <c:v>Spokojenost NO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sz="11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Data_ostatní_grafy!$A$2:$A$5</c:f>
              <c:strCache>
                <c:ptCount val="4"/>
                <c:pt idx="0">
                  <c:v>Kvalita možností zaměstnávání dětí se ZP po ukončení školy</c:v>
                </c:pt>
                <c:pt idx="1">
                  <c:v>Množství možností zaměstnávání dětí se ZP po ukončení školy</c:v>
                </c:pt>
                <c:pt idx="2">
                  <c:v>Možnosti samostatného bydlení pro děti se ZP po dovršení dospělosti</c:v>
                </c:pt>
                <c:pt idx="3">
                  <c:v>Možnosti dětí se ZP pro další studium po dovršení dospělosti</c:v>
                </c:pt>
              </c:strCache>
            </c:strRef>
          </c:cat>
          <c:val>
            <c:numRef>
              <c:f>Data_ostatní_grafy!$G$2:$G$5</c:f>
              <c:numCache>
                <c:formatCode>0</c:formatCode>
                <c:ptCount val="4"/>
                <c:pt idx="0">
                  <c:v>10.6</c:v>
                </c:pt>
                <c:pt idx="1">
                  <c:v>10.6</c:v>
                </c:pt>
                <c:pt idx="2">
                  <c:v>12.2</c:v>
                </c:pt>
                <c:pt idx="3">
                  <c:v>17</c:v>
                </c:pt>
              </c:numCache>
            </c:numRef>
          </c:val>
        </c:ser>
        <c:axId val="81294464"/>
        <c:axId val="81296000"/>
      </c:barChart>
      <c:catAx>
        <c:axId val="81294464"/>
        <c:scaling>
          <c:orientation val="minMax"/>
        </c:scaling>
        <c:axPos val="b"/>
        <c:numFmt formatCode="General" sourceLinked="1"/>
        <c:tickLblPos val="nextTo"/>
        <c:txPr>
          <a:bodyPr rot="0" vert="horz" anchor="ctr" anchorCtr="1"/>
          <a:lstStyle/>
          <a:p>
            <a:pPr>
              <a:defRPr sz="1100" b="1" i="0" baseline="0">
                <a:latin typeface="Calibri" pitchFamily="34" charset="0"/>
              </a:defRPr>
            </a:pPr>
            <a:endParaRPr lang="cs-CZ"/>
          </a:p>
        </c:txPr>
        <c:crossAx val="81296000"/>
        <c:crosses val="autoZero"/>
        <c:auto val="1"/>
        <c:lblAlgn val="ctr"/>
        <c:lblOffset val="100"/>
      </c:catAx>
      <c:valAx>
        <c:axId val="81296000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1100" baseline="0">
                <a:latin typeface="Calibri" pitchFamily="34" charset="0"/>
              </a:defRPr>
            </a:pPr>
            <a:endParaRPr lang="cs-CZ"/>
          </a:p>
        </c:txPr>
        <c:crossAx val="81294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554504560246049E-2"/>
          <c:y val="0.89090094505721518"/>
          <c:w val="0.96889099087951036"/>
          <c:h val="4.86532963283895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  <c:dispBlanksAs val="gap"/>
  </c:chart>
  <c:txPr>
    <a:bodyPr/>
    <a:lstStyle/>
    <a:p>
      <a:pPr>
        <a:defRPr sz="1800"/>
      </a:pPr>
      <a:endParaRPr lang="cs-CZ"/>
    </a:p>
  </c:txPr>
  <c:externalData r:id="rId2"/>
  <c:userShapes r:id="rId3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4.6654846952078007E-2"/>
          <c:y val="5.6012573099415514E-2"/>
          <c:w val="0.9313813655330615"/>
          <c:h val="0.89570277777777751"/>
        </c:manualLayout>
      </c:layout>
      <c:scatterChart>
        <c:scatterStyle val="lineMarker"/>
        <c:ser>
          <c:idx val="0"/>
          <c:order val="0"/>
          <c:tx>
            <c:strRef>
              <c:f>celkova!$J$48</c:f>
              <c:strCache>
                <c:ptCount val="1"/>
                <c:pt idx="0">
                  <c:v>#DIV/0!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6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0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2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3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4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5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6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7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8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9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0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1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2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3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4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5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6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7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8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19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20"/>
            <c:marker>
              <c:symbol val="circle"/>
              <c:size val="6"/>
              <c:spPr>
                <a:solidFill>
                  <a:srgbClr val="00000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</c:dPt>
          <c:dPt>
            <c:idx val="21"/>
            <c:marker>
              <c:symbol val="none"/>
            </c:marker>
          </c:dPt>
          <c:dPt>
            <c:idx val="22"/>
            <c:marker>
              <c:symbol val="none"/>
            </c:marker>
          </c:dPt>
          <c:dPt>
            <c:idx val="23"/>
            <c:marker>
              <c:symbol val="none"/>
            </c:marker>
          </c:dPt>
          <c:dPt>
            <c:idx val="24"/>
            <c:marker>
              <c:symbol val="none"/>
            </c:marker>
          </c:dPt>
          <c:dPt>
            <c:idx val="25"/>
            <c:marker>
              <c:symbol val="none"/>
            </c:marker>
          </c:dPt>
          <c:dPt>
            <c:idx val="26"/>
            <c:marker>
              <c:symbol val="none"/>
            </c:marker>
          </c:dPt>
          <c:dPt>
            <c:idx val="27"/>
            <c:marker>
              <c:symbol val="none"/>
            </c:marker>
          </c:dPt>
          <c:dPt>
            <c:idx val="28"/>
            <c:marker>
              <c:symbol val="none"/>
            </c:marker>
          </c:dPt>
          <c:dPt>
            <c:idx val="29"/>
            <c:marker>
              <c:symbol val="none"/>
            </c:marker>
          </c:dPt>
          <c:dPt>
            <c:idx val="30"/>
            <c:marker>
              <c:symbol val="none"/>
            </c:marker>
          </c:dPt>
          <c:dPt>
            <c:idx val="31"/>
            <c:marker>
              <c:symbol val="none"/>
            </c:marker>
          </c:dPt>
          <c:dPt>
            <c:idx val="32"/>
            <c:marker>
              <c:symbol val="none"/>
            </c:marker>
          </c:dPt>
          <c:dPt>
            <c:idx val="33"/>
            <c:marker>
              <c:symbol val="none"/>
            </c:marker>
          </c:dPt>
          <c:dPt>
            <c:idx val="34"/>
            <c:marker>
              <c:symbol val="none"/>
            </c:marker>
          </c:dPt>
          <c:dPt>
            <c:idx val="35"/>
            <c:marker>
              <c:symbol val="none"/>
            </c:marker>
          </c:dPt>
          <c:dPt>
            <c:idx val="36"/>
            <c:marker>
              <c:symbol val="none"/>
            </c:marker>
          </c:dPt>
          <c:dPt>
            <c:idx val="37"/>
            <c:marker>
              <c:symbol val="none"/>
            </c:marker>
          </c:dPt>
          <c:dPt>
            <c:idx val="38"/>
            <c:marker>
              <c:symbol val="none"/>
            </c:marker>
          </c:dPt>
          <c:dPt>
            <c:idx val="39"/>
            <c:marker>
              <c:symbol val="none"/>
            </c:marker>
          </c:dPt>
          <c:dPt>
            <c:idx val="40"/>
            <c:marker>
              <c:symbol val="none"/>
            </c:marker>
          </c:dPt>
          <c:dPt>
            <c:idx val="41"/>
            <c:marker>
              <c:symbol val="none"/>
            </c:marker>
          </c:dPt>
          <c:dPt>
            <c:idx val="42"/>
            <c:marker>
              <c:symbol val="none"/>
            </c:marker>
          </c:dPt>
          <c:dLbls>
            <c:dLbl>
              <c:idx val="0"/>
              <c:layout>
                <c:manualLayout>
                  <c:x val="5.5695684279019504E-3"/>
                  <c:y val="-2.1047967889807923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Legislativa</a:t>
                    </a:r>
                  </a:p>
                </c:rich>
              </c:tx>
              <c:dLblPos val="r"/>
            </c:dLbl>
            <c:dLbl>
              <c:idx val="1"/>
              <c:layout>
                <c:manualLayout>
                  <c:x val="-0.24948491602197301"/>
                  <c:y val="0.12049618584966269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Činnost státních orgánů</a:t>
                    </a:r>
                  </a:p>
                </c:rich>
              </c:tx>
              <c:dLblPos val="r"/>
            </c:dLbl>
            <c:dLbl>
              <c:idx val="2"/>
              <c:layout>
                <c:manualLayout>
                  <c:x val="0.11487449788139845"/>
                  <c:y val="-0.1203425721844299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Dostatečnost, kvalita soc. pracovníků</a:t>
                    </a:r>
                  </a:p>
                </c:rich>
              </c:tx>
              <c:dLblPos val="r"/>
            </c:dLbl>
            <c:dLbl>
              <c:idx val="3"/>
              <c:layout>
                <c:manualLayout>
                  <c:x val="-0.10805313090039219"/>
                  <c:y val="8.5514645338685899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Dostatečnost, kvalita středisek rané péče</a:t>
                    </a:r>
                  </a:p>
                </c:rich>
              </c:tx>
              <c:dLblPos val="r"/>
            </c:dLbl>
            <c:dLbl>
              <c:idx val="4"/>
              <c:layout>
                <c:manualLayout>
                  <c:x val="-0.11742855262869302"/>
                  <c:y val="-7.7141958926443419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Postoj běžných škol</a:t>
                    </a:r>
                  </a:p>
                </c:rich>
              </c:tx>
              <c:dLblPos val="r"/>
            </c:dLbl>
            <c:dLbl>
              <c:idx val="5"/>
              <c:layout>
                <c:manualLayout>
                  <c:x val="0.17186971315836491"/>
                  <c:y val="8.4210127238134539E-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Informovanost rodičů</a:t>
                    </a:r>
                  </a:p>
                </c:rich>
              </c:tx>
              <c:dLblPos val="r"/>
            </c:dLbl>
            <c:dLbl>
              <c:idx val="6"/>
              <c:layout>
                <c:manualLayout>
                  <c:x val="-0.20182441520467817"/>
                  <c:y val="0.17900190058479637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Dostatečnost, kvalita středisek respitní péče</a:t>
                    </a:r>
                  </a:p>
                </c:rich>
              </c:tx>
              <c:dLblPos val="r"/>
            </c:dLbl>
            <c:dLbl>
              <c:idx val="7"/>
              <c:layout>
                <c:manualLayout>
                  <c:x val="0.12779736842105271"/>
                  <c:y val="-6.4721052631578943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Dostatečnost, kvalita středisek pro volný čas</a:t>
                    </a:r>
                  </a:p>
                </c:rich>
              </c:tx>
              <c:dLblPos val="r"/>
            </c:dLbl>
            <c:dLbl>
              <c:idx val="8"/>
              <c:layout>
                <c:manualLayout>
                  <c:x val="-0.20570549170290825"/>
                  <c:y val="1.2128180053313125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Zaměstnávání</a:t>
                    </a:r>
                  </a:p>
                </c:rich>
              </c:tx>
              <c:dLblPos val="r"/>
            </c:dLbl>
            <c:dLbl>
              <c:idx val="9"/>
              <c:layout>
                <c:manualLayout>
                  <c:x val="-1.2060674618382285E-2"/>
                  <c:y val="-4.4976588535028924E-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Zájem rodičů o integraci</a:t>
                    </a:r>
                  </a:p>
                </c:rich>
              </c:tx>
              <c:dLblPos val="r"/>
            </c:dLbl>
            <c:dLbl>
              <c:idx val="10"/>
              <c:layout>
                <c:manualLayout>
                  <c:x val="6.9913894660139531E-2"/>
                  <c:y val="-0.1209722303635517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Aktivní přístup státních orgánů</a:t>
                    </a:r>
                  </a:p>
                </c:rich>
              </c:tx>
              <c:dLblPos val="r"/>
            </c:dLbl>
            <c:dLbl>
              <c:idx val="11"/>
              <c:layout>
                <c:manualLayout>
                  <c:x val="-0.25748421052631576"/>
                  <c:y val="7.334956140350879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Nedostatečnost standardů práce</a:t>
                    </a:r>
                  </a:p>
                </c:rich>
              </c:tx>
              <c:dLblPos val="r"/>
            </c:dLbl>
            <c:dLbl>
              <c:idx val="12"/>
              <c:layout>
                <c:manualLayout>
                  <c:x val="-0.21174091649140087"/>
                  <c:y val="6.3022959134514034E-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Nedostatek služeb dětem a rodinám</a:t>
                    </a:r>
                  </a:p>
                </c:rich>
              </c:tx>
              <c:dLblPos val="r"/>
            </c:dLbl>
            <c:dLbl>
              <c:idx val="13"/>
              <c:layout>
                <c:manualLayout>
                  <c:x val="-0.2335986842105264"/>
                  <c:y val="1.5460672514619883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Postoj lékařů / stupeň postižení</a:t>
                    </a:r>
                  </a:p>
                </c:rich>
              </c:tx>
              <c:dLblPos val="r"/>
            </c:dLbl>
            <c:dLbl>
              <c:idx val="14"/>
              <c:layout>
                <c:manualLayout>
                  <c:x val="-2.5927810555714203E-2"/>
                  <c:y val="-4.8932365348481874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Systém dávek / výše úhrad</a:t>
                    </a:r>
                  </a:p>
                </c:rich>
              </c:tx>
              <c:dLblPos val="r"/>
            </c:dLbl>
            <c:dLbl>
              <c:idx val="15"/>
              <c:layout>
                <c:manualLayout>
                  <c:x val="-0.20581769005847991"/>
                  <c:y val="1.669502923976628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Postoj veřejnosti a úřadů</a:t>
                    </a:r>
                  </a:p>
                </c:rich>
              </c:tx>
              <c:dLblPos val="r"/>
            </c:dLbl>
            <c:dLbl>
              <c:idx val="16"/>
              <c:layout>
                <c:manualLayout>
                  <c:x val="7.102626242396394E-2"/>
                  <c:y val="5.3727146293373947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Dostatečnost, kvalita speciálních škol</a:t>
                    </a:r>
                  </a:p>
                </c:rich>
              </c:tx>
              <c:dLblPos val="r"/>
            </c:dLbl>
            <c:dLbl>
              <c:idx val="17"/>
              <c:layout>
                <c:manualLayout>
                  <c:x val="-0.267983105704096"/>
                  <c:y val="4.8564917191785732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Komunikace aktérů</a:t>
                    </a:r>
                  </a:p>
                </c:rich>
              </c:tx>
              <c:dLblPos val="r"/>
            </c:dLbl>
            <c:dLbl>
              <c:idx val="18"/>
              <c:layout>
                <c:manualLayout>
                  <c:x val="5.7627046783625707E-2"/>
                  <c:y val="9.1282894736842146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Aktivita a činnost NNO</a:t>
                    </a:r>
                  </a:p>
                </c:rich>
              </c:tx>
              <c:dLblPos val="r"/>
            </c:dLbl>
            <c:dLbl>
              <c:idx val="19"/>
              <c:layout>
                <c:manualLayout>
                  <c:x val="-0.1913371345029258"/>
                  <c:y val="-9.9143274853801169E-3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Možnosti studia a bydlení</a:t>
                    </a:r>
                  </a:p>
                </c:rich>
              </c:tx>
              <c:dLblPos val="r"/>
            </c:dLbl>
            <c:dLbl>
              <c:idx val="20"/>
              <c:layout>
                <c:manualLayout>
                  <c:x val="3.6305080572045846E-3"/>
                  <c:y val="2.2348463941637177E-2"/>
                </c:manualLayout>
              </c:layout>
              <c:tx>
                <c:rich>
                  <a:bodyPr/>
                  <a:lstStyle/>
                  <a:p>
                    <a:r>
                      <a:rPr lang="cs-CZ"/>
                      <a:t>Zájem rodičů o spec. školy</a:t>
                    </a:r>
                  </a:p>
                </c:rich>
              </c:tx>
              <c:dLblPos val="r"/>
            </c:dLbl>
            <c:dLbl>
              <c:idx val="21"/>
              <c:layout>
                <c:manualLayout>
                  <c:x val="-0.20029352291228497"/>
                  <c:y val="-1.60369381140132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808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  <c:dLblPos val="r"/>
              <c:showCatName val="1"/>
            </c:dLbl>
            <c:dLbl>
              <c:idx val="22"/>
              <c:layout>
                <c:manualLayout>
                  <c:x val="5.6818181818182392E-3"/>
                  <c:y val="-1.027617212588310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66CC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  <c:dLblPos val="r"/>
              <c:showCatName val="1"/>
            </c:dLbl>
            <c:dLbl>
              <c:idx val="23"/>
              <c:layout>
                <c:manualLayout>
                  <c:x val="-2.1895325998157602E-2"/>
                  <c:y val="-3.37596787185742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CCCC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  <c:dLblPos val="r"/>
              <c:showCatName val="1"/>
            </c:dLbl>
            <c:dLbl>
              <c:idx val="2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8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2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00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2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FF0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2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FF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2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80008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2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80000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808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CC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CCFF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4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CCFFCC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FF99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6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99CC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99CC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CC99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3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FFCC99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4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66FF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4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CCCC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dLbl>
              <c:idx val="4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99CC00"/>
                      </a:solidFill>
                      <a:latin typeface="Verdana" pitchFamily="34" charset="0"/>
                      <a:ea typeface="Arial CE"/>
                      <a:cs typeface="Arial CE"/>
                    </a:defRPr>
                  </a:pPr>
                  <a:endParaRPr lang="cs-CZ"/>
                </a:p>
              </c:txPr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Verdana" pitchFamily="34" charset="0"/>
                    <a:ea typeface="Arial CE"/>
                    <a:cs typeface="Arial CE"/>
                  </a:defRPr>
                </a:pPr>
                <a:endParaRPr lang="cs-CZ"/>
              </a:p>
            </c:txPr>
            <c:showCatName val="1"/>
          </c:dLbls>
          <c:xVal>
            <c:numRef>
              <c:f>celkova!$J$6:$J$48</c:f>
              <c:numCache>
                <c:formatCode>"2 Činnost státních orgánů"</c:formatCode>
                <c:ptCount val="43"/>
                <c:pt idx="0" formatCode="&quot;1 Legislativa&quot;">
                  <c:v>2.62</c:v>
                </c:pt>
                <c:pt idx="1">
                  <c:v>2.8699999999999997</c:v>
                </c:pt>
                <c:pt idx="2" formatCode="&quot;3 Dostatečnost, kvalita soc. pracovníků&quot;">
                  <c:v>2.98</c:v>
                </c:pt>
                <c:pt idx="3" formatCode="&quot;4 Dostatečnost, kvalita středisek rané péče&quot;">
                  <c:v>3.1</c:v>
                </c:pt>
                <c:pt idx="4" formatCode="&quot;5 Postoj běžných škol&quot;">
                  <c:v>2.58</c:v>
                </c:pt>
                <c:pt idx="5" formatCode="&quot;6 Informovanost rodičů&quot;">
                  <c:v>3.13</c:v>
                </c:pt>
                <c:pt idx="6" formatCode="&quot;7 Dostatečnost, kvalita středisek respitní péče&quot;">
                  <c:v>2.9699999999999998</c:v>
                </c:pt>
                <c:pt idx="7" formatCode="&quot;8 Dostatečnost, kvalita středisek pro volný čas&quot;">
                  <c:v>2.9699999999999998</c:v>
                </c:pt>
                <c:pt idx="8" formatCode="&quot;9 Zaměstnávání&quot;">
                  <c:v>2.0299999999999998</c:v>
                </c:pt>
                <c:pt idx="9" formatCode="&quot;10 Zájem rodičů o integraci&quot;">
                  <c:v>3.25</c:v>
                </c:pt>
                <c:pt idx="10" formatCode="&quot;11 Aktivní přístup st. orgánů&quot;">
                  <c:v>2.88</c:v>
                </c:pt>
                <c:pt idx="11" formatCode="&quot;12 Nedostatečnost standardů práce&quot;">
                  <c:v>2.8699999999999997</c:v>
                </c:pt>
                <c:pt idx="12" formatCode="&quot;13 Nedostatek služeb dětem a rodinám&quot;">
                  <c:v>2.42</c:v>
                </c:pt>
                <c:pt idx="13" formatCode="&quot;14 Postoj lékařů / stupeň postižení&quot;">
                  <c:v>2.7600000000000002</c:v>
                </c:pt>
                <c:pt idx="14" formatCode="&quot;15 Systém dávek / výše úhrad&quot;">
                  <c:v>2.52</c:v>
                </c:pt>
                <c:pt idx="15" formatCode="&quot;16 Postoj veřejnosti a úřadů&quot;">
                  <c:v>2.63</c:v>
                </c:pt>
                <c:pt idx="16" formatCode="&quot;17 Dostatečnost, kvalita speciálních škol&quot;">
                  <c:v>3.27</c:v>
                </c:pt>
                <c:pt idx="17" formatCode="&quot;18 Komunikace aktérů&quot;">
                  <c:v>2.77</c:v>
                </c:pt>
                <c:pt idx="18" formatCode="&quot;19 Aktivita a činnost NNO&quot;">
                  <c:v>3.21</c:v>
                </c:pt>
                <c:pt idx="19" formatCode="&quot;20 Možnosti studia a bydlení&quot;">
                  <c:v>2.3299999999999987</c:v>
                </c:pt>
                <c:pt idx="20" formatCode="&quot;21 Zájem rodičů o spec. školy&quot;">
                  <c:v>3.38</c:v>
                </c:pt>
                <c:pt idx="21" formatCode="&quot;&quot;">
                  <c:v>0</c:v>
                </c:pt>
                <c:pt idx="22" formatCode="&quot;&quot;">
                  <c:v>0</c:v>
                </c:pt>
                <c:pt idx="23" formatCode="&quot;&quot;">
                  <c:v>0</c:v>
                </c:pt>
                <c:pt idx="24" formatCode="&quot;&quot;">
                  <c:v>0</c:v>
                </c:pt>
                <c:pt idx="25" formatCode="&quot;&quot;">
                  <c:v>0</c:v>
                </c:pt>
                <c:pt idx="26" formatCode="&quot;&quot;">
                  <c:v>0</c:v>
                </c:pt>
                <c:pt idx="27" formatCode="&quot;&quot;">
                  <c:v>0</c:v>
                </c:pt>
                <c:pt idx="28" formatCode="&quot;&quot;">
                  <c:v>0</c:v>
                </c:pt>
                <c:pt idx="29" formatCode="&quot;&quot;">
                  <c:v>0</c:v>
                </c:pt>
                <c:pt idx="30" formatCode="&quot;&quot;">
                  <c:v>0</c:v>
                </c:pt>
                <c:pt idx="31" formatCode="&quot;&quot;">
                  <c:v>0</c:v>
                </c:pt>
                <c:pt idx="32" formatCode="&quot;&quot;">
                  <c:v>0</c:v>
                </c:pt>
                <c:pt idx="33" formatCode="&quot;&quot;">
                  <c:v>0</c:v>
                </c:pt>
                <c:pt idx="34" formatCode="&quot;&quot;">
                  <c:v>0</c:v>
                </c:pt>
                <c:pt idx="35" formatCode="&quot;&quot;">
                  <c:v>0</c:v>
                </c:pt>
                <c:pt idx="36" formatCode="&quot;&quot;">
                  <c:v>0</c:v>
                </c:pt>
                <c:pt idx="37" formatCode="&quot;&quot;">
                  <c:v>0</c:v>
                </c:pt>
                <c:pt idx="38" formatCode="&quot;&quot;">
                  <c:v>0</c:v>
                </c:pt>
                <c:pt idx="39" formatCode="&quot;&quot;">
                  <c:v>0</c:v>
                </c:pt>
                <c:pt idx="40" formatCode="&quot;&quot;">
                  <c:v>0</c:v>
                </c:pt>
                <c:pt idx="41" formatCode="&quot;&quot;">
                  <c:v>0</c:v>
                </c:pt>
                <c:pt idx="42" formatCode="&quot;&quot;">
                  <c:v>0</c:v>
                </c:pt>
              </c:numCache>
            </c:numRef>
          </c:xVal>
          <c:yVal>
            <c:numRef>
              <c:f>celkova!$K$6:$K$48</c:f>
              <c:numCache>
                <c:formatCode>0.00</c:formatCode>
                <c:ptCount val="43"/>
                <c:pt idx="0">
                  <c:v>3.73</c:v>
                </c:pt>
                <c:pt idx="1">
                  <c:v>3.3899999999999997</c:v>
                </c:pt>
                <c:pt idx="2">
                  <c:v>3.4899999999999998</c:v>
                </c:pt>
                <c:pt idx="3">
                  <c:v>3.24</c:v>
                </c:pt>
                <c:pt idx="4">
                  <c:v>3.8899999999999997</c:v>
                </c:pt>
                <c:pt idx="5">
                  <c:v>3.42</c:v>
                </c:pt>
                <c:pt idx="6">
                  <c:v>3.4099999999999997</c:v>
                </c:pt>
                <c:pt idx="7">
                  <c:v>3.48</c:v>
                </c:pt>
                <c:pt idx="8">
                  <c:v>4.2699999999999996</c:v>
                </c:pt>
                <c:pt idx="9">
                  <c:v>3.46</c:v>
                </c:pt>
                <c:pt idx="10">
                  <c:v>3.68</c:v>
                </c:pt>
                <c:pt idx="11">
                  <c:v>3.4099999999999997</c:v>
                </c:pt>
                <c:pt idx="12">
                  <c:v>3.8499999999999988</c:v>
                </c:pt>
                <c:pt idx="13">
                  <c:v>3.52</c:v>
                </c:pt>
                <c:pt idx="14">
                  <c:v>3.84</c:v>
                </c:pt>
                <c:pt idx="15">
                  <c:v>3.7</c:v>
                </c:pt>
                <c:pt idx="16">
                  <c:v>3.21</c:v>
                </c:pt>
                <c:pt idx="17">
                  <c:v>3.4499999999999997</c:v>
                </c:pt>
                <c:pt idx="18">
                  <c:v>3.13</c:v>
                </c:pt>
                <c:pt idx="19">
                  <c:v>3.98</c:v>
                </c:pt>
                <c:pt idx="20">
                  <c:v>3.3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yVal>
        </c:ser>
        <c:axId val="81384192"/>
        <c:axId val="81385728"/>
      </c:scatterChart>
      <c:valAx>
        <c:axId val="81384192"/>
        <c:scaling>
          <c:orientation val="minMax"/>
          <c:max val="5"/>
          <c:min val="1"/>
        </c:scaling>
        <c:axPos val="b"/>
        <c:numFmt formatCode="0" sourceLinked="0"/>
        <c:majorTickMark val="none"/>
        <c:tickLblPos val="low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1385728"/>
        <c:crossesAt val="3.72"/>
        <c:crossBetween val="midCat"/>
        <c:majorUnit val="1"/>
      </c:valAx>
      <c:valAx>
        <c:axId val="81385728"/>
        <c:scaling>
          <c:orientation val="minMax"/>
          <c:max val="5"/>
          <c:min val="1"/>
        </c:scaling>
        <c:axPos val="l"/>
        <c:numFmt formatCode="0" sourceLinked="0"/>
        <c:majorTickMark val="none"/>
        <c:tickLblPos val="low"/>
        <c:spPr>
          <a:ln w="317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 CE"/>
                <a:ea typeface="Arial CE"/>
                <a:cs typeface="Arial CE"/>
              </a:defRPr>
            </a:pPr>
            <a:endParaRPr lang="cs-CZ"/>
          </a:p>
        </c:txPr>
        <c:crossAx val="81384192"/>
        <c:crossesAt val="2.71"/>
        <c:crossBetween val="midCat"/>
        <c:majorUnit val="1"/>
      </c:valAx>
      <c:spPr>
        <a:solidFill>
          <a:srgbClr val="FFFF99"/>
        </a:solidFill>
        <a:ln w="31750">
          <a:solidFill>
            <a:srgbClr val="FFC000"/>
          </a:solidFill>
          <a:prstDash val="solid"/>
        </a:ln>
      </c:spPr>
    </c:plotArea>
    <c:plotVisOnly val="1"/>
    <c:dispBlanksAs val="gap"/>
  </c:chart>
  <c:spPr>
    <a:solidFill>
      <a:srgbClr val="FFFF99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cs-CZ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829E-2"/>
          <c:w val="0.39668917685166805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 b="1" i="0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</c:v>
                </c:pt>
                <c:pt idx="1">
                  <c:v>Ordinace dětského lékaře. </c:v>
                </c:pt>
                <c:pt idx="2">
                  <c:v>Speciální základní škola pro děti se ZP </c:v>
                </c:pt>
                <c:pt idx="3">
                  <c:v>Běžná základní škola </c:v>
                </c:pt>
                <c:pt idx="4">
                  <c:v>Pedagogicko-psychologická poradna </c:v>
                </c:pt>
                <c:pt idx="5">
                  <c:v>Běžná mateřská škola </c:v>
                </c:pt>
                <c:pt idx="6">
                  <c:v>Speciální mateřská škola pro děti se ZP </c:v>
                </c:pt>
                <c:pt idx="7">
                  <c:v>Lázně, lázeňská péče </c:v>
                </c:pt>
                <c:pt idx="8">
                  <c:v>Speciální (praktická) škola pro děti se ZP </c:v>
                </c:pt>
                <c:pt idx="9">
                  <c:v>Středisko rané péče </c:v>
                </c:pt>
                <c:pt idx="10">
                  <c:v>Speciálně - pedagogické centrum </c:v>
                </c:pt>
                <c:pt idx="11">
                  <c:v>Denní stacionář pro děti se ZP </c:v>
                </c:pt>
                <c:pt idx="12">
                  <c:v>Speciální programy/akce pořádané SR dětí se ZP jako má mé dítě </c:v>
                </c:pt>
                <c:pt idx="13">
                  <c:v>Běžné středisko pro volný čas dětí (Skaut, Dům dětí, ZŠU…) </c:v>
                </c:pt>
                <c:pt idx="14">
                  <c:v>Speciální středisko pro volný čas dětí se ZP </c:v>
                </c:pt>
                <c:pt idx="15">
                  <c:v>Běžná střední škola </c:v>
                </c:pt>
                <c:pt idx="16">
                  <c:v>Jiné </c:v>
                </c:pt>
                <c:pt idx="17">
                  <c:v>Dlouhodobý specializovaný ústav / léčebna pro děti se ZP </c:v>
                </c:pt>
                <c:pt idx="18">
                  <c:v>Týdenní stacionář pro děti se ZP </c:v>
                </c:pt>
                <c:pt idx="19">
                  <c:v>Střediska respitní péče (odlehčovací středisko) 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  <c:pt idx="0">
                  <c:v>86.5</c:v>
                </c:pt>
                <c:pt idx="1">
                  <c:v>75</c:v>
                </c:pt>
                <c:pt idx="2">
                  <c:v>30</c:v>
                </c:pt>
                <c:pt idx="3">
                  <c:v>22</c:v>
                </c:pt>
                <c:pt idx="4">
                  <c:v>19</c:v>
                </c:pt>
                <c:pt idx="5">
                  <c:v>17</c:v>
                </c:pt>
                <c:pt idx="6">
                  <c:v>17</c:v>
                </c:pt>
                <c:pt idx="7">
                  <c:v>14.5</c:v>
                </c:pt>
                <c:pt idx="8">
                  <c:v>11</c:v>
                </c:pt>
                <c:pt idx="9">
                  <c:v>10.5</c:v>
                </c:pt>
                <c:pt idx="10">
                  <c:v>9.5</c:v>
                </c:pt>
                <c:pt idx="11">
                  <c:v>8</c:v>
                </c:pt>
                <c:pt idx="12">
                  <c:v>7</c:v>
                </c:pt>
                <c:pt idx="13">
                  <c:v>6.5</c:v>
                </c:pt>
                <c:pt idx="14">
                  <c:v>5.5</c:v>
                </c:pt>
                <c:pt idx="15">
                  <c:v>5</c:v>
                </c:pt>
                <c:pt idx="16">
                  <c:v>3.5</c:v>
                </c:pt>
                <c:pt idx="17">
                  <c:v>3</c:v>
                </c:pt>
                <c:pt idx="18">
                  <c:v>2.5</c:v>
                </c:pt>
                <c:pt idx="19">
                  <c:v>1.5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příležitostně, občas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 b="1" i="0" baseline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</c:v>
                </c:pt>
                <c:pt idx="1">
                  <c:v>Ordinace dětského lékaře. </c:v>
                </c:pt>
                <c:pt idx="2">
                  <c:v>Speciální základní škola pro děti se ZP </c:v>
                </c:pt>
                <c:pt idx="3">
                  <c:v>Běžná základní škola </c:v>
                </c:pt>
                <c:pt idx="4">
                  <c:v>Pedagogicko-psychologická poradna </c:v>
                </c:pt>
                <c:pt idx="5">
                  <c:v>Běžná mateřská škola </c:v>
                </c:pt>
                <c:pt idx="6">
                  <c:v>Speciální mateřská škola pro děti se ZP </c:v>
                </c:pt>
                <c:pt idx="7">
                  <c:v>Lázně, lázeňská péče </c:v>
                </c:pt>
                <c:pt idx="8">
                  <c:v>Speciální (praktická) škola pro děti se ZP </c:v>
                </c:pt>
                <c:pt idx="9">
                  <c:v>Středisko rané péče </c:v>
                </c:pt>
                <c:pt idx="10">
                  <c:v>Speciálně - pedagogické centrum </c:v>
                </c:pt>
                <c:pt idx="11">
                  <c:v>Denní stacionář pro děti se ZP </c:v>
                </c:pt>
                <c:pt idx="12">
                  <c:v>Speciální programy/akce pořádané SR dětí se ZP jako má mé dítě </c:v>
                </c:pt>
                <c:pt idx="13">
                  <c:v>Běžné středisko pro volný čas dětí (Skaut, Dům dětí, ZŠU…) </c:v>
                </c:pt>
                <c:pt idx="14">
                  <c:v>Speciální středisko pro volný čas dětí se ZP </c:v>
                </c:pt>
                <c:pt idx="15">
                  <c:v>Běžná střední škola </c:v>
                </c:pt>
                <c:pt idx="16">
                  <c:v>Jiné </c:v>
                </c:pt>
                <c:pt idx="17">
                  <c:v>Dlouhodobý specializovaný ústav / léčebna pro děti se ZP </c:v>
                </c:pt>
                <c:pt idx="18">
                  <c:v>Týdenní stacionář pro děti se ZP </c:v>
                </c:pt>
                <c:pt idx="19">
                  <c:v>Střediska respitní péče (odlehčovací středisko) </c:v>
                </c:pt>
              </c:strCache>
            </c:strRef>
          </c:cat>
          <c:val>
            <c:numRef>
              <c:f>List1!$C$2:$C$21</c:f>
              <c:numCache>
                <c:formatCode>General</c:formatCode>
                <c:ptCount val="20"/>
                <c:pt idx="0">
                  <c:v>10.5</c:v>
                </c:pt>
                <c:pt idx="1">
                  <c:v>22</c:v>
                </c:pt>
                <c:pt idx="2">
                  <c:v>5</c:v>
                </c:pt>
                <c:pt idx="3">
                  <c:v>5</c:v>
                </c:pt>
                <c:pt idx="4">
                  <c:v>32.5</c:v>
                </c:pt>
                <c:pt idx="5">
                  <c:v>8.5</c:v>
                </c:pt>
                <c:pt idx="6">
                  <c:v>9.5</c:v>
                </c:pt>
                <c:pt idx="7">
                  <c:v>36.5</c:v>
                </c:pt>
                <c:pt idx="8">
                  <c:v>5</c:v>
                </c:pt>
                <c:pt idx="9">
                  <c:v>14</c:v>
                </c:pt>
                <c:pt idx="10">
                  <c:v>25.5</c:v>
                </c:pt>
                <c:pt idx="11">
                  <c:v>17.5</c:v>
                </c:pt>
                <c:pt idx="12">
                  <c:v>25.5</c:v>
                </c:pt>
                <c:pt idx="13">
                  <c:v>14</c:v>
                </c:pt>
                <c:pt idx="14">
                  <c:v>18</c:v>
                </c:pt>
                <c:pt idx="15">
                  <c:v>2.5</c:v>
                </c:pt>
                <c:pt idx="16">
                  <c:v>3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vůbec 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600" b="1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</c:v>
                </c:pt>
                <c:pt idx="1">
                  <c:v>Ordinace dětského lékaře. </c:v>
                </c:pt>
                <c:pt idx="2">
                  <c:v>Speciální základní škola pro děti se ZP </c:v>
                </c:pt>
                <c:pt idx="3">
                  <c:v>Běžná základní škola </c:v>
                </c:pt>
                <c:pt idx="4">
                  <c:v>Pedagogicko-psychologická poradna </c:v>
                </c:pt>
                <c:pt idx="5">
                  <c:v>Běžná mateřská škola </c:v>
                </c:pt>
                <c:pt idx="6">
                  <c:v>Speciální mateřská škola pro děti se ZP </c:v>
                </c:pt>
                <c:pt idx="7">
                  <c:v>Lázně, lázeňská péče </c:v>
                </c:pt>
                <c:pt idx="8">
                  <c:v>Speciální (praktická) škola pro děti se ZP </c:v>
                </c:pt>
                <c:pt idx="9">
                  <c:v>Středisko rané péče </c:v>
                </c:pt>
                <c:pt idx="10">
                  <c:v>Speciálně - pedagogické centrum </c:v>
                </c:pt>
                <c:pt idx="11">
                  <c:v>Denní stacionář pro děti se ZP </c:v>
                </c:pt>
                <c:pt idx="12">
                  <c:v>Speciální programy/akce pořádané SR dětí se ZP jako má mé dítě </c:v>
                </c:pt>
                <c:pt idx="13">
                  <c:v>Běžné středisko pro volný čas dětí (Skaut, Dům dětí, ZŠU…) </c:v>
                </c:pt>
                <c:pt idx="14">
                  <c:v>Speciální středisko pro volný čas dětí se ZP </c:v>
                </c:pt>
                <c:pt idx="15">
                  <c:v>Běžná střední škola </c:v>
                </c:pt>
                <c:pt idx="16">
                  <c:v>Jiné </c:v>
                </c:pt>
                <c:pt idx="17">
                  <c:v>Dlouhodobý specializovaný ústav / léčebna pro děti se ZP </c:v>
                </c:pt>
                <c:pt idx="18">
                  <c:v>Týdenní stacionář pro děti se ZP </c:v>
                </c:pt>
                <c:pt idx="19">
                  <c:v>Střediska respitní péče (odlehčovací středisko) </c:v>
                </c:pt>
              </c:strCache>
            </c:strRef>
          </c:cat>
          <c:val>
            <c:numRef>
              <c:f>List1!$D$2:$D$21</c:f>
              <c:numCache>
                <c:formatCode>General</c:formatCode>
                <c:ptCount val="20"/>
                <c:pt idx="0">
                  <c:v>3</c:v>
                </c:pt>
                <c:pt idx="1">
                  <c:v>3</c:v>
                </c:pt>
                <c:pt idx="2">
                  <c:v>64</c:v>
                </c:pt>
                <c:pt idx="3">
                  <c:v>72</c:v>
                </c:pt>
                <c:pt idx="4">
                  <c:v>48</c:v>
                </c:pt>
                <c:pt idx="5">
                  <c:v>74</c:v>
                </c:pt>
                <c:pt idx="6">
                  <c:v>73</c:v>
                </c:pt>
                <c:pt idx="7">
                  <c:v>48.5</c:v>
                </c:pt>
                <c:pt idx="8">
                  <c:v>82.5</c:v>
                </c:pt>
                <c:pt idx="9">
                  <c:v>75</c:v>
                </c:pt>
                <c:pt idx="10">
                  <c:v>63.5</c:v>
                </c:pt>
                <c:pt idx="11">
                  <c:v>73</c:v>
                </c:pt>
                <c:pt idx="12">
                  <c:v>65.5</c:v>
                </c:pt>
                <c:pt idx="13">
                  <c:v>78</c:v>
                </c:pt>
                <c:pt idx="14">
                  <c:v>74.5</c:v>
                </c:pt>
                <c:pt idx="15">
                  <c:v>91</c:v>
                </c:pt>
                <c:pt idx="16">
                  <c:v>56.5</c:v>
                </c:pt>
                <c:pt idx="17">
                  <c:v>89</c:v>
                </c:pt>
                <c:pt idx="18">
                  <c:v>91.5</c:v>
                </c:pt>
                <c:pt idx="19">
                  <c:v>92.5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List1!$A$2:$A$21</c:f>
              <c:strCache>
                <c:ptCount val="20"/>
                <c:pt idx="0">
                  <c:v>Ordinace lékaře – specialisty na druh ZP dítěte </c:v>
                </c:pt>
                <c:pt idx="1">
                  <c:v>Ordinace dětského lékaře. </c:v>
                </c:pt>
                <c:pt idx="2">
                  <c:v>Speciální základní škola pro děti se ZP </c:v>
                </c:pt>
                <c:pt idx="3">
                  <c:v>Běžná základní škola </c:v>
                </c:pt>
                <c:pt idx="4">
                  <c:v>Pedagogicko-psychologická poradna </c:v>
                </c:pt>
                <c:pt idx="5">
                  <c:v>Běžná mateřská škola </c:v>
                </c:pt>
                <c:pt idx="6">
                  <c:v>Speciální mateřská škola pro děti se ZP </c:v>
                </c:pt>
                <c:pt idx="7">
                  <c:v>Lázně, lázeňská péče </c:v>
                </c:pt>
                <c:pt idx="8">
                  <c:v>Speciální (praktická) škola pro děti se ZP </c:v>
                </c:pt>
                <c:pt idx="9">
                  <c:v>Středisko rané péče </c:v>
                </c:pt>
                <c:pt idx="10">
                  <c:v>Speciálně - pedagogické centrum </c:v>
                </c:pt>
                <c:pt idx="11">
                  <c:v>Denní stacionář pro děti se ZP </c:v>
                </c:pt>
                <c:pt idx="12">
                  <c:v>Speciální programy/akce pořádané SR dětí se ZP jako má mé dítě </c:v>
                </c:pt>
                <c:pt idx="13">
                  <c:v>Běžné středisko pro volný čas dětí (Skaut, Dům dětí, ZŠU…) </c:v>
                </c:pt>
                <c:pt idx="14">
                  <c:v>Speciální středisko pro volný čas dětí se ZP </c:v>
                </c:pt>
                <c:pt idx="15">
                  <c:v>Běžná střední škola </c:v>
                </c:pt>
                <c:pt idx="16">
                  <c:v>Jiné </c:v>
                </c:pt>
                <c:pt idx="17">
                  <c:v>Dlouhodobý specializovaný ústav / léčebna pro děti se ZP </c:v>
                </c:pt>
                <c:pt idx="18">
                  <c:v>Týdenní stacionář pro děti se ZP </c:v>
                </c:pt>
                <c:pt idx="19">
                  <c:v>Střediska respitní péče (odlehčovací středisko) </c:v>
                </c:pt>
              </c:strCache>
            </c:strRef>
          </c:cat>
          <c:val>
            <c:numRef>
              <c:f>List1!$E$2:$E$21</c:f>
              <c:numCache>
                <c:formatCode>General</c:formatCode>
                <c:ptCount val="20"/>
                <c:pt idx="2">
                  <c:v>1</c:v>
                </c:pt>
                <c:pt idx="3">
                  <c:v>1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1.5</c:v>
                </c:pt>
                <c:pt idx="9">
                  <c:v>0.5</c:v>
                </c:pt>
                <c:pt idx="10">
                  <c:v>1.5</c:v>
                </c:pt>
                <c:pt idx="11">
                  <c:v>1.5</c:v>
                </c:pt>
                <c:pt idx="12">
                  <c:v>2</c:v>
                </c:pt>
                <c:pt idx="13">
                  <c:v>1.5</c:v>
                </c:pt>
                <c:pt idx="14">
                  <c:v>2</c:v>
                </c:pt>
                <c:pt idx="15">
                  <c:v>1.5</c:v>
                </c:pt>
                <c:pt idx="16">
                  <c:v>37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overlap val="100"/>
        <c:axId val="116444160"/>
        <c:axId val="116335360"/>
      </c:barChart>
      <c:catAx>
        <c:axId val="116444160"/>
        <c:scaling>
          <c:orientation val="maxMin"/>
        </c:scaling>
        <c:axPos val="l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16335360"/>
        <c:crosses val="autoZero"/>
        <c:auto val="1"/>
        <c:lblAlgn val="ctr"/>
        <c:lblOffset val="20"/>
      </c:catAx>
      <c:valAx>
        <c:axId val="11633536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6444160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0276533497578315"/>
          <c:y val="4.2683596534488533E-4"/>
          <c:w val="0.55772883140716212"/>
          <c:h val="0.11477091535433068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857E-2"/>
          <c:w val="0.39668917685166827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velmi spokojen(a)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 b="1" i="0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 (n=194)</c:v>
                </c:pt>
                <c:pt idx="1">
                  <c:v>Lázně, lázeňská péče  (n=102)</c:v>
                </c:pt>
                <c:pt idx="2">
                  <c:v>Ordinace dětského lékaře (n=194)</c:v>
                </c:pt>
                <c:pt idx="3">
                  <c:v>Speciální mateřská škola pro děti se ZP (n=53) </c:v>
                </c:pt>
                <c:pt idx="4">
                  <c:v>Speciální základní škola pro děti se ZP (n=70)</c:v>
                </c:pt>
                <c:pt idx="5">
                  <c:v>Středisko rané péče (n=49)</c:v>
                </c:pt>
                <c:pt idx="6">
                  <c:v>Speciální středisko pro volný čas dětí se ZP (n=47)</c:v>
                </c:pt>
                <c:pt idx="7">
                  <c:v>Speciální (praktická) škola pro děti se ZP (n=32)</c:v>
                </c:pt>
                <c:pt idx="8">
                  <c:v>Běžné středisko pro volný čas dětí (Skaut, Dům dětí, ZŠU…) (n=41)</c:v>
                </c:pt>
                <c:pt idx="9">
                  <c:v>Běžná mateřská škola (n=51)</c:v>
                </c:pt>
                <c:pt idx="10">
                  <c:v>Denní stacionář pro děti se ZP (n=51)</c:v>
                </c:pt>
                <c:pt idx="11">
                  <c:v>Pedagogicko-psychologická poradna (n=103)</c:v>
                </c:pt>
                <c:pt idx="12">
                  <c:v>Speciální progr/akce pořádané SR dětí se ZP, jako má mé dítě (n=65)</c:v>
                </c:pt>
                <c:pt idx="13">
                  <c:v>Speciálně - pedagogické centrum (n=70)</c:v>
                </c:pt>
                <c:pt idx="14">
                  <c:v>Běžná základní škola (n=54)</c:v>
                </c:pt>
                <c:pt idx="15">
                  <c:v>Týdenní stacionář pro děti se ZP (n=15)</c:v>
                </c:pt>
                <c:pt idx="16">
                  <c:v>Dlouhodobý specializovaný ústav / léčebna pro děti se ZP (n=20)</c:v>
                </c:pt>
                <c:pt idx="17">
                  <c:v>Střediska respitní péče (odlehčovací středisko) (n=13)</c:v>
                </c:pt>
                <c:pt idx="18">
                  <c:v>Jiné (n=13)</c:v>
                </c:pt>
                <c:pt idx="19">
                  <c:v>Běžná střední škola (n=15)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  <c:pt idx="0">
                  <c:v>69.599999999999994</c:v>
                </c:pt>
                <c:pt idx="1">
                  <c:v>46.1</c:v>
                </c:pt>
                <c:pt idx="2">
                  <c:v>61.3</c:v>
                </c:pt>
                <c:pt idx="3">
                  <c:v>62.3</c:v>
                </c:pt>
                <c:pt idx="4">
                  <c:v>47.1</c:v>
                </c:pt>
                <c:pt idx="5">
                  <c:v>34.700000000000003</c:v>
                </c:pt>
                <c:pt idx="6">
                  <c:v>38.300000000000004</c:v>
                </c:pt>
                <c:pt idx="7">
                  <c:v>28.1</c:v>
                </c:pt>
                <c:pt idx="8">
                  <c:v>41.5</c:v>
                </c:pt>
                <c:pt idx="9">
                  <c:v>35.300000000000004</c:v>
                </c:pt>
                <c:pt idx="10">
                  <c:v>41.2</c:v>
                </c:pt>
                <c:pt idx="11">
                  <c:v>30.1</c:v>
                </c:pt>
                <c:pt idx="12">
                  <c:v>43.1</c:v>
                </c:pt>
                <c:pt idx="13">
                  <c:v>27.1</c:v>
                </c:pt>
                <c:pt idx="14">
                  <c:v>29.6</c:v>
                </c:pt>
                <c:pt idx="15">
                  <c:v>40</c:v>
                </c:pt>
                <c:pt idx="16">
                  <c:v>25</c:v>
                </c:pt>
                <c:pt idx="17">
                  <c:v>23.1</c:v>
                </c:pt>
                <c:pt idx="18">
                  <c:v>53.8</c:v>
                </c:pt>
                <c:pt idx="19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spokojen(a)</c:v>
                </c:pt>
              </c:strCache>
            </c:strRef>
          </c:tx>
          <c:spPr>
            <a:solidFill>
              <a:srgbClr val="ABFFD1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 b="1" i="0" baseline="0"/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 (n=194)</c:v>
                </c:pt>
                <c:pt idx="1">
                  <c:v>Lázně, lázeňská péče  (n=102)</c:v>
                </c:pt>
                <c:pt idx="2">
                  <c:v>Ordinace dětského lékaře (n=194)</c:v>
                </c:pt>
                <c:pt idx="3">
                  <c:v>Speciální mateřská škola pro děti se ZP (n=53) </c:v>
                </c:pt>
                <c:pt idx="4">
                  <c:v>Speciální základní škola pro děti se ZP (n=70)</c:v>
                </c:pt>
                <c:pt idx="5">
                  <c:v>Středisko rané péče (n=49)</c:v>
                </c:pt>
                <c:pt idx="6">
                  <c:v>Speciální středisko pro volný čas dětí se ZP (n=47)</c:v>
                </c:pt>
                <c:pt idx="7">
                  <c:v>Speciální (praktická) škola pro děti se ZP (n=32)</c:v>
                </c:pt>
                <c:pt idx="8">
                  <c:v>Běžné středisko pro volný čas dětí (Skaut, Dům dětí, ZŠU…) (n=41)</c:v>
                </c:pt>
                <c:pt idx="9">
                  <c:v>Běžná mateřská škola (n=51)</c:v>
                </c:pt>
                <c:pt idx="10">
                  <c:v>Denní stacionář pro děti se ZP (n=51)</c:v>
                </c:pt>
                <c:pt idx="11">
                  <c:v>Pedagogicko-psychologická poradna (n=103)</c:v>
                </c:pt>
                <c:pt idx="12">
                  <c:v>Speciální progr/akce pořádané SR dětí se ZP, jako má mé dítě (n=65)</c:v>
                </c:pt>
                <c:pt idx="13">
                  <c:v>Speciálně - pedagogické centrum (n=70)</c:v>
                </c:pt>
                <c:pt idx="14">
                  <c:v>Běžná základní škola (n=54)</c:v>
                </c:pt>
                <c:pt idx="15">
                  <c:v>Týdenní stacionář pro děti se ZP (n=15)</c:v>
                </c:pt>
                <c:pt idx="16">
                  <c:v>Dlouhodobý specializovaný ústav / léčebna pro děti se ZP (n=20)</c:v>
                </c:pt>
                <c:pt idx="17">
                  <c:v>Střediska respitní péče (odlehčovací středisko) (n=13)</c:v>
                </c:pt>
                <c:pt idx="18">
                  <c:v>Jiné (n=13)</c:v>
                </c:pt>
                <c:pt idx="19">
                  <c:v>Běžná střední škola (n=15)</c:v>
                </c:pt>
              </c:strCache>
            </c:strRef>
          </c:cat>
          <c:val>
            <c:numRef>
              <c:f>List1!$C$2:$C$21</c:f>
              <c:numCache>
                <c:formatCode>General</c:formatCode>
                <c:ptCount val="20"/>
                <c:pt idx="0">
                  <c:v>25.8</c:v>
                </c:pt>
                <c:pt idx="1">
                  <c:v>45.1</c:v>
                </c:pt>
                <c:pt idx="2">
                  <c:v>29.9</c:v>
                </c:pt>
                <c:pt idx="3">
                  <c:v>22.6</c:v>
                </c:pt>
                <c:pt idx="4">
                  <c:v>28.6</c:v>
                </c:pt>
                <c:pt idx="5">
                  <c:v>40.800000000000004</c:v>
                </c:pt>
                <c:pt idx="6">
                  <c:v>36.200000000000003</c:v>
                </c:pt>
                <c:pt idx="7">
                  <c:v>43.8</c:v>
                </c:pt>
                <c:pt idx="8">
                  <c:v>29.3</c:v>
                </c:pt>
                <c:pt idx="9">
                  <c:v>35.300000000000004</c:v>
                </c:pt>
                <c:pt idx="10">
                  <c:v>29.4</c:v>
                </c:pt>
                <c:pt idx="11">
                  <c:v>39.800000000000004</c:v>
                </c:pt>
                <c:pt idx="12">
                  <c:v>26.2</c:v>
                </c:pt>
                <c:pt idx="13">
                  <c:v>40</c:v>
                </c:pt>
                <c:pt idx="14">
                  <c:v>35.200000000000003</c:v>
                </c:pt>
                <c:pt idx="15">
                  <c:v>40</c:v>
                </c:pt>
                <c:pt idx="16">
                  <c:v>50</c:v>
                </c:pt>
                <c:pt idx="17">
                  <c:v>46.2</c:v>
                </c:pt>
                <c:pt idx="18">
                  <c:v>15.4</c:v>
                </c:pt>
                <c:pt idx="19">
                  <c:v>20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nespokojen(a)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 b="1" i="0" baseline="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 (n=194)</c:v>
                </c:pt>
                <c:pt idx="1">
                  <c:v>Lázně, lázeňská péče  (n=102)</c:v>
                </c:pt>
                <c:pt idx="2">
                  <c:v>Ordinace dětského lékaře (n=194)</c:v>
                </c:pt>
                <c:pt idx="3">
                  <c:v>Speciální mateřská škola pro děti se ZP (n=53) </c:v>
                </c:pt>
                <c:pt idx="4">
                  <c:v>Speciální základní škola pro děti se ZP (n=70)</c:v>
                </c:pt>
                <c:pt idx="5">
                  <c:v>Středisko rané péče (n=49)</c:v>
                </c:pt>
                <c:pt idx="6">
                  <c:v>Speciální středisko pro volný čas dětí se ZP (n=47)</c:v>
                </c:pt>
                <c:pt idx="7">
                  <c:v>Speciální (praktická) škola pro děti se ZP (n=32)</c:v>
                </c:pt>
                <c:pt idx="8">
                  <c:v>Běžné středisko pro volný čas dětí (Skaut, Dům dětí, ZŠU…) (n=41)</c:v>
                </c:pt>
                <c:pt idx="9">
                  <c:v>Běžná mateřská škola (n=51)</c:v>
                </c:pt>
                <c:pt idx="10">
                  <c:v>Denní stacionář pro děti se ZP (n=51)</c:v>
                </c:pt>
                <c:pt idx="11">
                  <c:v>Pedagogicko-psychologická poradna (n=103)</c:v>
                </c:pt>
                <c:pt idx="12">
                  <c:v>Speciální progr/akce pořádané SR dětí se ZP, jako má mé dítě (n=65)</c:v>
                </c:pt>
                <c:pt idx="13">
                  <c:v>Speciálně - pedagogické centrum (n=70)</c:v>
                </c:pt>
                <c:pt idx="14">
                  <c:v>Běžná základní škola (n=54)</c:v>
                </c:pt>
                <c:pt idx="15">
                  <c:v>Týdenní stacionář pro děti se ZP (n=15)</c:v>
                </c:pt>
                <c:pt idx="16">
                  <c:v>Dlouhodobý specializovaný ústav / léčebna pro děti se ZP (n=20)</c:v>
                </c:pt>
                <c:pt idx="17">
                  <c:v>Střediska respitní péče (odlehčovací středisko) (n=13)</c:v>
                </c:pt>
                <c:pt idx="18">
                  <c:v>Jiné (n=13)</c:v>
                </c:pt>
                <c:pt idx="19">
                  <c:v>Běžná střední škola (n=15)</c:v>
                </c:pt>
              </c:strCache>
            </c:strRef>
          </c:cat>
          <c:val>
            <c:numRef>
              <c:f>List1!$D$2:$D$21</c:f>
              <c:numCache>
                <c:formatCode>General</c:formatCode>
                <c:ptCount val="20"/>
                <c:pt idx="0">
                  <c:v>3.1</c:v>
                </c:pt>
                <c:pt idx="1">
                  <c:v>3.9</c:v>
                </c:pt>
                <c:pt idx="2">
                  <c:v>6.2</c:v>
                </c:pt>
                <c:pt idx="3">
                  <c:v>3.8</c:v>
                </c:pt>
                <c:pt idx="4">
                  <c:v>4.3</c:v>
                </c:pt>
                <c:pt idx="5">
                  <c:v>6.1</c:v>
                </c:pt>
                <c:pt idx="6">
                  <c:v>2.1</c:v>
                </c:pt>
                <c:pt idx="7">
                  <c:v>6.2</c:v>
                </c:pt>
                <c:pt idx="9">
                  <c:v>5.9</c:v>
                </c:pt>
                <c:pt idx="10">
                  <c:v>7.8</c:v>
                </c:pt>
                <c:pt idx="11">
                  <c:v>8.7000000000000011</c:v>
                </c:pt>
                <c:pt idx="12">
                  <c:v>1.5</c:v>
                </c:pt>
                <c:pt idx="13">
                  <c:v>8.6</c:v>
                </c:pt>
                <c:pt idx="14">
                  <c:v>16.7</c:v>
                </c:pt>
                <c:pt idx="16">
                  <c:v>10</c:v>
                </c:pt>
                <c:pt idx="19">
                  <c:v>20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nespokojen(a)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0" sourceLinked="0"/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List1!$A$2:$A$21</c:f>
              <c:strCache>
                <c:ptCount val="20"/>
                <c:pt idx="0">
                  <c:v>Ordinace lékaře – specialisty na druh ZP dítěte  (n=194)</c:v>
                </c:pt>
                <c:pt idx="1">
                  <c:v>Lázně, lázeňská péče  (n=102)</c:v>
                </c:pt>
                <c:pt idx="2">
                  <c:v>Ordinace dětského lékaře (n=194)</c:v>
                </c:pt>
                <c:pt idx="3">
                  <c:v>Speciální mateřská škola pro děti se ZP (n=53) </c:v>
                </c:pt>
                <c:pt idx="4">
                  <c:v>Speciální základní škola pro děti se ZP (n=70)</c:v>
                </c:pt>
                <c:pt idx="5">
                  <c:v>Středisko rané péče (n=49)</c:v>
                </c:pt>
                <c:pt idx="6">
                  <c:v>Speciální středisko pro volný čas dětí se ZP (n=47)</c:v>
                </c:pt>
                <c:pt idx="7">
                  <c:v>Speciální (praktická) škola pro děti se ZP (n=32)</c:v>
                </c:pt>
                <c:pt idx="8">
                  <c:v>Běžné středisko pro volný čas dětí (Skaut, Dům dětí, ZŠU…) (n=41)</c:v>
                </c:pt>
                <c:pt idx="9">
                  <c:v>Běžná mateřská škola (n=51)</c:v>
                </c:pt>
                <c:pt idx="10">
                  <c:v>Denní stacionář pro děti se ZP (n=51)</c:v>
                </c:pt>
                <c:pt idx="11">
                  <c:v>Pedagogicko-psychologická poradna (n=103)</c:v>
                </c:pt>
                <c:pt idx="12">
                  <c:v>Speciální progr/akce pořádané SR dětí se ZP, jako má mé dítě (n=65)</c:v>
                </c:pt>
                <c:pt idx="13">
                  <c:v>Speciálně - pedagogické centrum (n=70)</c:v>
                </c:pt>
                <c:pt idx="14">
                  <c:v>Běžná základní škola (n=54)</c:v>
                </c:pt>
                <c:pt idx="15">
                  <c:v>Týdenní stacionář pro děti se ZP (n=15)</c:v>
                </c:pt>
                <c:pt idx="16">
                  <c:v>Dlouhodobý specializovaný ústav / léčebna pro děti se ZP (n=20)</c:v>
                </c:pt>
                <c:pt idx="17">
                  <c:v>Střediska respitní péče (odlehčovací středisko) (n=13)</c:v>
                </c:pt>
                <c:pt idx="18">
                  <c:v>Jiné (n=13)</c:v>
                </c:pt>
                <c:pt idx="19">
                  <c:v>Běžná střední škola (n=15)</c:v>
                </c:pt>
              </c:strCache>
            </c:strRef>
          </c:cat>
          <c:val>
            <c:numRef>
              <c:f>List1!$E$2:$E$21</c:f>
              <c:numCache>
                <c:formatCode>General</c:formatCode>
                <c:ptCount val="20"/>
                <c:pt idx="1">
                  <c:v>1</c:v>
                </c:pt>
                <c:pt idx="2">
                  <c:v>1</c:v>
                </c:pt>
                <c:pt idx="3">
                  <c:v>3.8</c:v>
                </c:pt>
                <c:pt idx="4">
                  <c:v>2.9</c:v>
                </c:pt>
                <c:pt idx="5">
                  <c:v>2</c:v>
                </c:pt>
                <c:pt idx="6">
                  <c:v>2.1</c:v>
                </c:pt>
                <c:pt idx="7">
                  <c:v>3.1</c:v>
                </c:pt>
                <c:pt idx="9">
                  <c:v>7.8</c:v>
                </c:pt>
                <c:pt idx="10">
                  <c:v>2</c:v>
                </c:pt>
                <c:pt idx="11">
                  <c:v>1.9000000000000001</c:v>
                </c:pt>
                <c:pt idx="12">
                  <c:v>1.5</c:v>
                </c:pt>
                <c:pt idx="13">
                  <c:v>1.4</c:v>
                </c:pt>
                <c:pt idx="14">
                  <c:v>7.4</c:v>
                </c:pt>
                <c:pt idx="15">
                  <c:v>13.3</c:v>
                </c:pt>
                <c:pt idx="16">
                  <c:v>0</c:v>
                </c:pt>
                <c:pt idx="18">
                  <c:v>7.7</c:v>
                </c:pt>
                <c:pt idx="19">
                  <c:v>6.7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List1!$A$2:$A$21</c:f>
              <c:strCache>
                <c:ptCount val="20"/>
                <c:pt idx="0">
                  <c:v>Ordinace lékaře – specialisty na druh ZP dítěte  (n=194)</c:v>
                </c:pt>
                <c:pt idx="1">
                  <c:v>Lázně, lázeňská péče  (n=102)</c:v>
                </c:pt>
                <c:pt idx="2">
                  <c:v>Ordinace dětského lékaře (n=194)</c:v>
                </c:pt>
                <c:pt idx="3">
                  <c:v>Speciální mateřská škola pro děti se ZP (n=53) </c:v>
                </c:pt>
                <c:pt idx="4">
                  <c:v>Speciální základní škola pro děti se ZP (n=70)</c:v>
                </c:pt>
                <c:pt idx="5">
                  <c:v>Středisko rané péče (n=49)</c:v>
                </c:pt>
                <c:pt idx="6">
                  <c:v>Speciální středisko pro volný čas dětí se ZP (n=47)</c:v>
                </c:pt>
                <c:pt idx="7">
                  <c:v>Speciální (praktická) škola pro děti se ZP (n=32)</c:v>
                </c:pt>
                <c:pt idx="8">
                  <c:v>Běžné středisko pro volný čas dětí (Skaut, Dům dětí, ZŠU…) (n=41)</c:v>
                </c:pt>
                <c:pt idx="9">
                  <c:v>Běžná mateřská škola (n=51)</c:v>
                </c:pt>
                <c:pt idx="10">
                  <c:v>Denní stacionář pro děti se ZP (n=51)</c:v>
                </c:pt>
                <c:pt idx="11">
                  <c:v>Pedagogicko-psychologická poradna (n=103)</c:v>
                </c:pt>
                <c:pt idx="12">
                  <c:v>Speciální progr/akce pořádané SR dětí se ZP, jako má mé dítě (n=65)</c:v>
                </c:pt>
                <c:pt idx="13">
                  <c:v>Speciálně - pedagogické centrum (n=70)</c:v>
                </c:pt>
                <c:pt idx="14">
                  <c:v>Běžná základní škola (n=54)</c:v>
                </c:pt>
                <c:pt idx="15">
                  <c:v>Týdenní stacionář pro děti se ZP (n=15)</c:v>
                </c:pt>
                <c:pt idx="16">
                  <c:v>Dlouhodobý specializovaný ústav / léčebna pro děti se ZP (n=20)</c:v>
                </c:pt>
                <c:pt idx="17">
                  <c:v>Střediska respitní péče (odlehčovací středisko) (n=13)</c:v>
                </c:pt>
                <c:pt idx="18">
                  <c:v>Jiné (n=13)</c:v>
                </c:pt>
                <c:pt idx="19">
                  <c:v>Běžná střední škola (n=15)</c:v>
                </c:pt>
              </c:strCache>
            </c:strRef>
          </c:cat>
          <c:val>
            <c:numRef>
              <c:f>List1!$F$2:$F$21</c:f>
              <c:numCache>
                <c:formatCode>General</c:formatCode>
                <c:ptCount val="20"/>
                <c:pt idx="0">
                  <c:v>1.5</c:v>
                </c:pt>
                <c:pt idx="1">
                  <c:v>3.9</c:v>
                </c:pt>
                <c:pt idx="2">
                  <c:v>1.5</c:v>
                </c:pt>
                <c:pt idx="3">
                  <c:v>7.5</c:v>
                </c:pt>
                <c:pt idx="4">
                  <c:v>17.100000000000001</c:v>
                </c:pt>
                <c:pt idx="5">
                  <c:v>16.3</c:v>
                </c:pt>
                <c:pt idx="6">
                  <c:v>21.3</c:v>
                </c:pt>
                <c:pt idx="7">
                  <c:v>18.8</c:v>
                </c:pt>
                <c:pt idx="8">
                  <c:v>29.3</c:v>
                </c:pt>
                <c:pt idx="9">
                  <c:v>15.7</c:v>
                </c:pt>
                <c:pt idx="10">
                  <c:v>19.600000000000001</c:v>
                </c:pt>
                <c:pt idx="11">
                  <c:v>19.399999999999999</c:v>
                </c:pt>
                <c:pt idx="12">
                  <c:v>27.7</c:v>
                </c:pt>
                <c:pt idx="13">
                  <c:v>22.9</c:v>
                </c:pt>
                <c:pt idx="14">
                  <c:v>11.1</c:v>
                </c:pt>
                <c:pt idx="15">
                  <c:v>6.7</c:v>
                </c:pt>
                <c:pt idx="16">
                  <c:v>15</c:v>
                </c:pt>
                <c:pt idx="17">
                  <c:v>30.8</c:v>
                </c:pt>
                <c:pt idx="18">
                  <c:v>23.1</c:v>
                </c:pt>
                <c:pt idx="19">
                  <c:v>26.7</c:v>
                </c:pt>
              </c:numCache>
            </c:numRef>
          </c:val>
        </c:ser>
        <c:overlap val="100"/>
        <c:axId val="116679808"/>
        <c:axId val="116681344"/>
      </c:barChart>
      <c:catAx>
        <c:axId val="116679808"/>
        <c:scaling>
          <c:orientation val="maxMin"/>
        </c:scaling>
        <c:axPos val="l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16681344"/>
        <c:crosses val="autoZero"/>
        <c:auto val="1"/>
        <c:lblAlgn val="ctr"/>
        <c:lblOffset val="20"/>
      </c:catAx>
      <c:valAx>
        <c:axId val="11668134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6679808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5903944227749348"/>
          <c:y val="2.8363056076597868E-2"/>
          <c:w val="0.82313989392109965"/>
          <c:h val="5.6836497582319533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Služby sdružení rodičů dětí se ZP</c:v>
                </c:pt>
                <c:pt idx="1">
                  <c:v>Terapeutické služby</c:v>
                </c:pt>
                <c:pt idx="2">
                  <c:v>Sociálně- právní služby</c:v>
                </c:pt>
                <c:pt idx="3">
                  <c:v>Služby denního stacionáře</c:v>
                </c:pt>
                <c:pt idx="4">
                  <c:v>Služby střediska rané péče</c:v>
                </c:pt>
                <c:pt idx="5">
                  <c:v>Služby stacionáře na delší dobu</c:v>
                </c:pt>
                <c:pt idx="6">
                  <c:v>Služby střediska respitní péče</c:v>
                </c:pt>
                <c:pt idx="7">
                  <c:v>Jiné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64.099999999999994</c:v>
                </c:pt>
                <c:pt idx="1">
                  <c:v>60.7</c:v>
                </c:pt>
                <c:pt idx="2">
                  <c:v>49.6</c:v>
                </c:pt>
                <c:pt idx="3">
                  <c:v>47</c:v>
                </c:pt>
                <c:pt idx="4">
                  <c:v>32.5</c:v>
                </c:pt>
                <c:pt idx="5">
                  <c:v>29.9</c:v>
                </c:pt>
                <c:pt idx="6">
                  <c:v>28.2</c:v>
                </c:pt>
                <c:pt idx="7">
                  <c:v>20.5</c:v>
                </c:pt>
              </c:numCache>
            </c:numRef>
          </c:val>
        </c:ser>
        <c:axId val="116808320"/>
        <c:axId val="116810112"/>
      </c:barChart>
      <c:catAx>
        <c:axId val="116808320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/>
            </a:pPr>
            <a:endParaRPr lang="cs-CZ"/>
          </a:p>
        </c:txPr>
        <c:crossAx val="116810112"/>
        <c:crosses val="autoZero"/>
        <c:auto val="1"/>
        <c:lblAlgn val="ctr"/>
        <c:lblOffset val="100"/>
      </c:catAx>
      <c:valAx>
        <c:axId val="116810112"/>
        <c:scaling>
          <c:orientation val="minMax"/>
        </c:scaling>
        <c:axPos val="b"/>
        <c:majorGridlines>
          <c:spPr>
            <a:ln w="6350">
              <a:solidFill>
                <a:srgbClr val="000000"/>
              </a:solidFill>
              <a:prstDash val="sysDot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cs-CZ"/>
          </a:p>
        </c:txPr>
        <c:crossAx val="116808320"/>
        <c:crosses val="max"/>
        <c:crossBetween val="between"/>
      </c:valAx>
      <c:spPr>
        <a:ln>
          <a:solidFill>
            <a:schemeClr val="tx1"/>
          </a:solidFill>
        </a:ln>
      </c:spPr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autoTitleDeleted val="1"/>
    <c:plotArea>
      <c:layout>
        <c:manualLayout>
          <c:layoutTarget val="inner"/>
          <c:xMode val="edge"/>
          <c:yMode val="edge"/>
          <c:x val="0.13039053038547299"/>
          <c:y val="5.7420420504493523E-2"/>
          <c:w val="0.47961507790649088"/>
          <c:h val="0.84960385229151014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400" b="1" baseline="0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400" b="1" baseline="0">
                    <a:solidFill>
                      <a:srgbClr val="000066"/>
                    </a:solidFill>
                  </a:defRPr>
                </a:pPr>
                <a:endParaRPr lang="cs-CZ"/>
              </a:p>
            </c:txPr>
            <c:dLblPos val="inEnd"/>
            <c:showVal val="1"/>
            <c:showLeaderLines val="1"/>
          </c:dLbls>
          <c:cat>
            <c:strRef>
              <c:f>List1!$A$2:$A$6</c:f>
              <c:strCache>
                <c:ptCount val="5"/>
                <c:pt idx="0">
                  <c:v>1. stupeň</c:v>
                </c:pt>
                <c:pt idx="1">
                  <c:v>2. stupeň</c:v>
                </c:pt>
                <c:pt idx="2">
                  <c:v>3. stupeň</c:v>
                </c:pt>
                <c:pt idx="3">
                  <c:v>4. stupeň</c:v>
                </c:pt>
                <c:pt idx="4">
                  <c:v>neuvedeno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26.5</c:v>
                </c:pt>
                <c:pt idx="1">
                  <c:v>35.5</c:v>
                </c:pt>
                <c:pt idx="2">
                  <c:v>29.5</c:v>
                </c:pt>
                <c:pt idx="3">
                  <c:v>6</c:v>
                </c:pt>
                <c:pt idx="4">
                  <c:v>2.5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158227888112318"/>
          <c:y val="0.1136090036115233"/>
          <c:w val="0.33757111628832581"/>
          <c:h val="0.58484600032795053"/>
        </c:manualLayout>
      </c:layout>
      <c:txPr>
        <a:bodyPr/>
        <a:lstStyle/>
        <a:p>
          <a:pPr>
            <a:defRPr sz="16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8"/>
  <c:chart>
    <c:autoTitleDeleted val="1"/>
    <c:plotArea>
      <c:layout>
        <c:manualLayout>
          <c:layoutTarget val="inner"/>
          <c:xMode val="edge"/>
          <c:yMode val="edge"/>
          <c:x val="0.13039053038547299"/>
          <c:y val="5.7420420504493523E-2"/>
          <c:w val="0.47961507790649088"/>
          <c:h val="0.8496038522915083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cs-CZ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cs-CZ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400" b="1"/>
                </a:pPr>
                <a:endParaRPr lang="cs-CZ"/>
              </a:p>
            </c:txPr>
            <c:dLblPos val="inEnd"/>
            <c:showVal val="1"/>
            <c:showLeaderLines val="1"/>
          </c:dLbls>
          <c:cat>
            <c:strRef>
              <c:f>List1!$A$2:$A$6</c:f>
              <c:strCache>
                <c:ptCount val="5"/>
                <c:pt idx="0">
                  <c:v>velmi často, alespoň dvakrát týdně</c:v>
                </c:pt>
                <c:pt idx="1">
                  <c:v>často, alespoň jednou za 14 dní</c:v>
                </c:pt>
                <c:pt idx="2">
                  <c:v>občas, příležitostně, alespoň jednou měsíčně</c:v>
                </c:pt>
                <c:pt idx="3">
                  <c:v>málokdy, méně než jednou měsíčně</c:v>
                </c:pt>
                <c:pt idx="4">
                  <c:v>nikdy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16.5</c:v>
                </c:pt>
                <c:pt idx="3">
                  <c:v>22</c:v>
                </c:pt>
                <c:pt idx="4">
                  <c:v>41.5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954E-2"/>
          <c:w val="0.39668917685166855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velmi spokojeni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Terapeutické služby (n=71)</c:v>
                </c:pt>
                <c:pt idx="1">
                  <c:v>Služby sdružení rodičů dětí se ZP (n=75)</c:v>
                </c:pt>
                <c:pt idx="2">
                  <c:v>Sociálně- právní služby (n=58)</c:v>
                </c:pt>
                <c:pt idx="3">
                  <c:v>Služby denního stacionáře (n=55)</c:v>
                </c:pt>
                <c:pt idx="4">
                  <c:v>Služby stacionáře na delší dobu (n=35)</c:v>
                </c:pt>
                <c:pt idx="5">
                  <c:v>Služby střediska rané péče (n=38)</c:v>
                </c:pt>
                <c:pt idx="6">
                  <c:v>Služby střediska respitní péče (n=33)</c:v>
                </c:pt>
                <c:pt idx="7">
                  <c:v>Jiné (n=24)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46.5</c:v>
                </c:pt>
                <c:pt idx="1">
                  <c:v>50.7</c:v>
                </c:pt>
                <c:pt idx="2">
                  <c:v>27.6</c:v>
                </c:pt>
                <c:pt idx="3">
                  <c:v>50.9</c:v>
                </c:pt>
                <c:pt idx="4">
                  <c:v>20</c:v>
                </c:pt>
                <c:pt idx="5">
                  <c:v>28.9</c:v>
                </c:pt>
                <c:pt idx="6">
                  <c:v>18.2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spokojeni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Terapeutické služby (n=71)</c:v>
                </c:pt>
                <c:pt idx="1">
                  <c:v>Služby sdružení rodičů dětí se ZP (n=75)</c:v>
                </c:pt>
                <c:pt idx="2">
                  <c:v>Sociálně- právní služby (n=58)</c:v>
                </c:pt>
                <c:pt idx="3">
                  <c:v>Služby denního stacionáře (n=55)</c:v>
                </c:pt>
                <c:pt idx="4">
                  <c:v>Služby stacionáře na delší dobu (n=35)</c:v>
                </c:pt>
                <c:pt idx="5">
                  <c:v>Služby střediska rané péče (n=38)</c:v>
                </c:pt>
                <c:pt idx="6">
                  <c:v>Služby střediska respitní péče (n=33)</c:v>
                </c:pt>
                <c:pt idx="7">
                  <c:v>Jiné (n=24)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39.4</c:v>
                </c:pt>
                <c:pt idx="1">
                  <c:v>33.300000000000004</c:v>
                </c:pt>
                <c:pt idx="2">
                  <c:v>53.4</c:v>
                </c:pt>
                <c:pt idx="3">
                  <c:v>29.1</c:v>
                </c:pt>
                <c:pt idx="4">
                  <c:v>48.6</c:v>
                </c:pt>
                <c:pt idx="5">
                  <c:v>34.200000000000003</c:v>
                </c:pt>
                <c:pt idx="6">
                  <c:v>30.3</c:v>
                </c:pt>
                <c:pt idx="7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nespokojeni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Terapeutické služby (n=71)</c:v>
                </c:pt>
                <c:pt idx="1">
                  <c:v>Služby sdružení rodičů dětí se ZP (n=75)</c:v>
                </c:pt>
                <c:pt idx="2">
                  <c:v>Sociálně- právní služby (n=58)</c:v>
                </c:pt>
                <c:pt idx="3">
                  <c:v>Služby denního stacionáře (n=55)</c:v>
                </c:pt>
                <c:pt idx="4">
                  <c:v>Služby stacionáře na delší dobu (n=35)</c:v>
                </c:pt>
                <c:pt idx="5">
                  <c:v>Služby střediska rané péče (n=38)</c:v>
                </c:pt>
                <c:pt idx="6">
                  <c:v>Služby střediska respitní péče (n=33)</c:v>
                </c:pt>
                <c:pt idx="7">
                  <c:v>Jiné (n=24)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4.2</c:v>
                </c:pt>
                <c:pt idx="1">
                  <c:v>9.3000000000000007</c:v>
                </c:pt>
                <c:pt idx="2">
                  <c:v>15.5</c:v>
                </c:pt>
                <c:pt idx="3">
                  <c:v>7.3</c:v>
                </c:pt>
                <c:pt idx="4">
                  <c:v>5.7</c:v>
                </c:pt>
                <c:pt idx="5">
                  <c:v>10.5</c:v>
                </c:pt>
                <c:pt idx="6">
                  <c:v>12.1</c:v>
                </c:pt>
                <c:pt idx="7">
                  <c:v>4.2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nespokojeni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Terapeutické služby (n=71)</c:v>
                </c:pt>
                <c:pt idx="1">
                  <c:v>Služby sdružení rodičů dětí se ZP (n=75)</c:v>
                </c:pt>
                <c:pt idx="2">
                  <c:v>Sociálně- právní služby (n=58)</c:v>
                </c:pt>
                <c:pt idx="3">
                  <c:v>Služby denního stacionáře (n=55)</c:v>
                </c:pt>
                <c:pt idx="4">
                  <c:v>Služby stacionáře na delší dobu (n=35)</c:v>
                </c:pt>
                <c:pt idx="5">
                  <c:v>Služby střediska rané péče (n=38)</c:v>
                </c:pt>
                <c:pt idx="6">
                  <c:v>Služby střediska respitní péče (n=33)</c:v>
                </c:pt>
                <c:pt idx="7">
                  <c:v>Jiné (n=24)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0">
                  <c:v>9.9</c:v>
                </c:pt>
                <c:pt idx="1">
                  <c:v>6.7</c:v>
                </c:pt>
                <c:pt idx="2">
                  <c:v>3.4</c:v>
                </c:pt>
                <c:pt idx="3">
                  <c:v>12.7</c:v>
                </c:pt>
                <c:pt idx="4">
                  <c:v>25.7</c:v>
                </c:pt>
                <c:pt idx="5">
                  <c:v>26.3</c:v>
                </c:pt>
                <c:pt idx="6">
                  <c:v>36.4</c:v>
                </c:pt>
                <c:pt idx="7">
                  <c:v>50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List1!$A$2:$A$9</c:f>
              <c:strCache>
                <c:ptCount val="8"/>
                <c:pt idx="0">
                  <c:v>Terapeutické služby (n=71)</c:v>
                </c:pt>
                <c:pt idx="1">
                  <c:v>Služby sdružení rodičů dětí se ZP (n=75)</c:v>
                </c:pt>
                <c:pt idx="2">
                  <c:v>Sociálně- právní služby (n=58)</c:v>
                </c:pt>
                <c:pt idx="3">
                  <c:v>Služby denního stacionáře (n=55)</c:v>
                </c:pt>
                <c:pt idx="4">
                  <c:v>Služby stacionáře na delší dobu (n=35)</c:v>
                </c:pt>
                <c:pt idx="5">
                  <c:v>Služby střediska rané péče (n=38)</c:v>
                </c:pt>
                <c:pt idx="6">
                  <c:v>Služby střediska respitní péče (n=33)</c:v>
                </c:pt>
                <c:pt idx="7">
                  <c:v>Jiné (n=24)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  <c:pt idx="6">
                  <c:v>3</c:v>
                </c:pt>
                <c:pt idx="7">
                  <c:v>8.3000000000000007</c:v>
                </c:pt>
              </c:numCache>
            </c:numRef>
          </c:val>
        </c:ser>
        <c:overlap val="100"/>
        <c:axId val="115963776"/>
        <c:axId val="115965312"/>
      </c:barChart>
      <c:catAx>
        <c:axId val="115963776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5965312"/>
        <c:crosses val="autoZero"/>
        <c:auto val="1"/>
        <c:lblAlgn val="ctr"/>
        <c:lblOffset val="20"/>
      </c:catAx>
      <c:valAx>
        <c:axId val="11596531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5963776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033003579011442"/>
          <c:y val="4.2683596534488533E-4"/>
          <c:w val="0.87094595448885637"/>
          <c:h val="9.2048403456897521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895397489539749"/>
          <c:y val="6.3985374771480807E-2"/>
          <c:w val="0.48117154811715485"/>
          <c:h val="0.93601462522851953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všechny činnosti</c:v>
                </c:pt>
              </c:strCache>
            </c:strRef>
          </c:tx>
          <c:spPr>
            <a:solidFill>
              <a:srgbClr val="CCCCFF"/>
            </a:solidFill>
            <a:ln w="11850">
              <a:solidFill>
                <a:schemeClr val="tx1"/>
              </a:solidFill>
              <a:prstDash val="solid"/>
            </a:ln>
          </c:spPr>
          <c:dLbls>
            <c:numFmt formatCode="#,##0&quot;%&quot;" sourceLinked="0"/>
            <c:spPr>
              <a:noFill/>
              <a:ln w="23699">
                <a:noFill/>
              </a:ln>
            </c:spPr>
            <c:txPr>
              <a:bodyPr/>
              <a:lstStyle/>
              <a:p>
                <a:pPr>
                  <a:defRPr sz="112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dLblPos val="outEnd"/>
            <c:showVal val="1"/>
          </c:dLbls>
          <c:cat>
            <c:strRef>
              <c:f>Sheet1!$A$2:$A$25</c:f>
              <c:strCache>
                <c:ptCount val="24"/>
                <c:pt idx="0">
                  <c:v>Volnočasové aktivity</c:v>
                </c:pt>
                <c:pt idx="1">
                  <c:v>Aktivní osvěta v oblasti péče o děti se ZP</c:v>
                </c:pt>
                <c:pt idx="2">
                  <c:v>Podpůrné služby pro rodiny – soc-právní pomoc</c:v>
                </c:pt>
                <c:pt idx="3">
                  <c:v>Služby osobní asistence</c:v>
                </c:pt>
                <c:pt idx="4">
                  <c:v>Podpůrné služby pro rodiny – psych a terap pomoc</c:v>
                </c:pt>
                <c:pt idx="5">
                  <c:v>Vytváření konkr praktických postupů při poskytování péče</c:v>
                </c:pt>
                <c:pt idx="6">
                  <c:v>Podpůrné služby pro rodiny – materiální pomoc</c:v>
                </c:pt>
                <c:pt idx="7">
                  <c:v>Vytváření teor a metodol rámce pro péči o děti se ZP</c:v>
                </c:pt>
                <c:pt idx="8">
                  <c:v>Participace na výuce/integraci dětí do běžných škol</c:v>
                </c:pt>
                <c:pt idx="9">
                  <c:v>Vzdělávání profesionálů v oblasti péče o děti se ZP</c:v>
                </c:pt>
                <c:pt idx="10">
                  <c:v>Péče o chronicky nemocné a postižené děti v rodinách</c:v>
                </c:pt>
                <c:pt idx="11">
                  <c:v>Odborná psychologická a terap pomoc pracovníkům</c:v>
                </c:pt>
                <c:pt idx="12">
                  <c:v>Odborná supervize pro pracovníky pracující s dětmi se ZP</c:v>
                </c:pt>
                <c:pt idx="13">
                  <c:v>Podpůrné služby pro rodiny – odborná supervize</c:v>
                </c:pt>
                <c:pt idx="14">
                  <c:v>Odlehčovací služby</c:v>
                </c:pt>
                <c:pt idx="15">
                  <c:v>Podíl na legislativním řešení péče o děti se ZP</c:v>
                </c:pt>
                <c:pt idx="16">
                  <c:v>Odborná terapeutická pomoc pracovníkům</c:v>
                </c:pt>
                <c:pt idx="17">
                  <c:v>Pomoc dětem opouštějící ústavní péči – sociálně právní</c:v>
                </c:pt>
                <c:pt idx="18">
                  <c:v>Detekce poruch a vad dítěte, diagnostika, opatření</c:v>
                </c:pt>
                <c:pt idx="19">
                  <c:v>Materiální pomoc ústavním zařízením pro děti se ZP</c:v>
                </c:pt>
                <c:pt idx="20">
                  <c:v>Pomoc dětem opouštějící ústavní péči – terapeutická</c:v>
                </c:pt>
                <c:pt idx="21">
                  <c:v>Výzkum v oblasti péče o děti se ZP</c:v>
                </c:pt>
                <c:pt idx="22">
                  <c:v>Pomoc dětem opouštějící ústavní péči – materiální</c:v>
                </c:pt>
                <c:pt idx="23">
                  <c:v>Jiné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49.5</c:v>
                </c:pt>
                <c:pt idx="1">
                  <c:v>47.3</c:v>
                </c:pt>
                <c:pt idx="2">
                  <c:v>46.8</c:v>
                </c:pt>
                <c:pt idx="3">
                  <c:v>43.6</c:v>
                </c:pt>
                <c:pt idx="4">
                  <c:v>40.4</c:v>
                </c:pt>
                <c:pt idx="5">
                  <c:v>36.200000000000003</c:v>
                </c:pt>
                <c:pt idx="6">
                  <c:v>28.7</c:v>
                </c:pt>
                <c:pt idx="7">
                  <c:v>28.2</c:v>
                </c:pt>
                <c:pt idx="8">
                  <c:v>28.2</c:v>
                </c:pt>
                <c:pt idx="9">
                  <c:v>26.6</c:v>
                </c:pt>
                <c:pt idx="10">
                  <c:v>22.9</c:v>
                </c:pt>
                <c:pt idx="11">
                  <c:v>22.9</c:v>
                </c:pt>
                <c:pt idx="12">
                  <c:v>21.8</c:v>
                </c:pt>
                <c:pt idx="13">
                  <c:v>20.7</c:v>
                </c:pt>
                <c:pt idx="14">
                  <c:v>20.2</c:v>
                </c:pt>
                <c:pt idx="15">
                  <c:v>17.600000000000001</c:v>
                </c:pt>
                <c:pt idx="16">
                  <c:v>17</c:v>
                </c:pt>
                <c:pt idx="17">
                  <c:v>16</c:v>
                </c:pt>
                <c:pt idx="18">
                  <c:v>14.4</c:v>
                </c:pt>
                <c:pt idx="19">
                  <c:v>12.2</c:v>
                </c:pt>
                <c:pt idx="20">
                  <c:v>12.2</c:v>
                </c:pt>
                <c:pt idx="21">
                  <c:v>10.6</c:v>
                </c:pt>
                <c:pt idx="22">
                  <c:v>8</c:v>
                </c:pt>
                <c:pt idx="23">
                  <c:v>35.1</c:v>
                </c:pt>
              </c:numCache>
            </c:numRef>
          </c:val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hlavní činnost</c:v>
                </c:pt>
              </c:strCache>
            </c:strRef>
          </c:tx>
          <c:spPr>
            <a:solidFill>
              <a:srgbClr val="000080"/>
            </a:solidFill>
            <a:ln w="2962">
              <a:solidFill>
                <a:schemeClr val="tx1"/>
              </a:solidFill>
              <a:prstDash val="solid"/>
            </a:ln>
          </c:spPr>
          <c:dLbls>
            <c:numFmt formatCode="#,##0&quot;%&quot;" sourceLinked="0"/>
            <c:spPr>
              <a:noFill/>
              <a:ln w="23699">
                <a:noFill/>
              </a:ln>
            </c:spPr>
            <c:txPr>
              <a:bodyPr/>
              <a:lstStyle/>
              <a:p>
                <a:pPr>
                  <a:defRPr sz="112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dLblPos val="outEnd"/>
            <c:showVal val="1"/>
          </c:dLbls>
          <c:cat>
            <c:strRef>
              <c:f>Sheet1!$A$2:$A$25</c:f>
              <c:strCache>
                <c:ptCount val="24"/>
                <c:pt idx="0">
                  <c:v>Volnočasové aktivity</c:v>
                </c:pt>
                <c:pt idx="1">
                  <c:v>Aktivní osvěta v oblasti péče o děti se ZP</c:v>
                </c:pt>
                <c:pt idx="2">
                  <c:v>Podpůrné služby pro rodiny – soc-právní pomoc</c:v>
                </c:pt>
                <c:pt idx="3">
                  <c:v>Služby osobní asistence</c:v>
                </c:pt>
                <c:pt idx="4">
                  <c:v>Podpůrné služby pro rodiny – psych a terap pomoc</c:v>
                </c:pt>
                <c:pt idx="5">
                  <c:v>Vytváření konkr praktických postupů při poskytování péče</c:v>
                </c:pt>
                <c:pt idx="6">
                  <c:v>Podpůrné služby pro rodiny – materiální pomoc</c:v>
                </c:pt>
                <c:pt idx="7">
                  <c:v>Vytváření teor a metodol rámce pro péči o děti se ZP</c:v>
                </c:pt>
                <c:pt idx="8">
                  <c:v>Participace na výuce/integraci dětí do běžných škol</c:v>
                </c:pt>
                <c:pt idx="9">
                  <c:v>Vzdělávání profesionálů v oblasti péče o děti se ZP</c:v>
                </c:pt>
                <c:pt idx="10">
                  <c:v>Péče o chronicky nemocné a postižené děti v rodinách</c:v>
                </c:pt>
                <c:pt idx="11">
                  <c:v>Odborná psychologická a terap pomoc pracovníkům</c:v>
                </c:pt>
                <c:pt idx="12">
                  <c:v>Odborná supervize pro pracovníky pracující s dětmi se ZP</c:v>
                </c:pt>
                <c:pt idx="13">
                  <c:v>Podpůrné služby pro rodiny – odborná supervize</c:v>
                </c:pt>
                <c:pt idx="14">
                  <c:v>Odlehčovací služby</c:v>
                </c:pt>
                <c:pt idx="15">
                  <c:v>Podíl na legislativním řešení péče o děti se ZP</c:v>
                </c:pt>
                <c:pt idx="16">
                  <c:v>Odborná terapeutická pomoc pracovníkům</c:v>
                </c:pt>
                <c:pt idx="17">
                  <c:v>Pomoc dětem opouštějící ústavní péči – sociálně právní</c:v>
                </c:pt>
                <c:pt idx="18">
                  <c:v>Detekce poruch a vad dítěte, diagnostika, opatření</c:v>
                </c:pt>
                <c:pt idx="19">
                  <c:v>Materiální pomoc ústavním zařízením pro děti se ZP</c:v>
                </c:pt>
                <c:pt idx="20">
                  <c:v>Pomoc dětem opouštějící ústavní péči – terapeutická</c:v>
                </c:pt>
                <c:pt idx="21">
                  <c:v>Výzkum v oblasti péče o děti se ZP</c:v>
                </c:pt>
                <c:pt idx="22">
                  <c:v>Pomoc dětem opouštějící ústavní péči – materiální</c:v>
                </c:pt>
                <c:pt idx="23">
                  <c:v>Jiné</c:v>
                </c:pt>
              </c:strCache>
            </c:str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11.2</c:v>
                </c:pt>
                <c:pt idx="1">
                  <c:v>1.6</c:v>
                </c:pt>
                <c:pt idx="2">
                  <c:v>3.2</c:v>
                </c:pt>
                <c:pt idx="3">
                  <c:v>14.9</c:v>
                </c:pt>
                <c:pt idx="4">
                  <c:v>4.3</c:v>
                </c:pt>
                <c:pt idx="5">
                  <c:v>3.2</c:v>
                </c:pt>
                <c:pt idx="6">
                  <c:v>1.6</c:v>
                </c:pt>
                <c:pt idx="7">
                  <c:v>1.1000000000000001</c:v>
                </c:pt>
                <c:pt idx="8">
                  <c:v>1.6</c:v>
                </c:pt>
                <c:pt idx="9">
                  <c:v>1.1000000000000001</c:v>
                </c:pt>
                <c:pt idx="10">
                  <c:v>1.1000000000000001</c:v>
                </c:pt>
                <c:pt idx="14">
                  <c:v>2.1</c:v>
                </c:pt>
                <c:pt idx="15">
                  <c:v>0.5</c:v>
                </c:pt>
                <c:pt idx="18">
                  <c:v>2.1</c:v>
                </c:pt>
                <c:pt idx="19">
                  <c:v>1.6</c:v>
                </c:pt>
                <c:pt idx="20">
                  <c:v>0.5</c:v>
                </c:pt>
                <c:pt idx="23">
                  <c:v>21.3</c:v>
                </c:pt>
              </c:numCache>
            </c:numRef>
          </c:val>
        </c:ser>
        <c:gapWidth val="50"/>
        <c:overlap val="100"/>
        <c:axId val="117142656"/>
        <c:axId val="117144192"/>
      </c:barChart>
      <c:catAx>
        <c:axId val="117142656"/>
        <c:scaling>
          <c:orientation val="maxMin"/>
        </c:scaling>
        <c:axPos val="l"/>
        <c:numFmt formatCode="General" sourceLinked="1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17144192"/>
        <c:crosses val="autoZero"/>
        <c:lblAlgn val="ctr"/>
        <c:lblOffset val="100"/>
        <c:tickLblSkip val="1"/>
        <c:tickMarkSkip val="1"/>
      </c:catAx>
      <c:valAx>
        <c:axId val="117144192"/>
        <c:scaling>
          <c:orientation val="minMax"/>
          <c:max val="100"/>
          <c:min val="0"/>
        </c:scaling>
        <c:axPos val="t"/>
        <c:majorGridlines>
          <c:spPr>
            <a:ln w="11850">
              <a:solidFill>
                <a:schemeClr val="tx1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9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6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17142656"/>
        <c:crosses val="autoZero"/>
        <c:crossBetween val="between"/>
        <c:majorUnit val="20"/>
        <c:minorUnit val="2"/>
      </c:valAx>
      <c:spPr>
        <a:noFill/>
        <a:ln w="11850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184100418410086"/>
          <c:y val="9.8720292504570498E-2"/>
          <c:w val="0.17991631799163194"/>
          <c:h val="8.9579524680073214E-2"/>
        </c:manualLayout>
      </c:layout>
      <c:spPr>
        <a:noFill/>
        <a:ln w="23699">
          <a:noFill/>
        </a:ln>
      </c:spPr>
      <c:txPr>
        <a:bodyPr/>
        <a:lstStyle/>
        <a:p>
          <a:pPr>
            <a:defRPr sz="1026" b="1" i="0" u="none" strike="noStrike" baseline="0">
              <a:solidFill>
                <a:srgbClr val="00008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2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885E-2"/>
          <c:w val="0.39668917685166838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nejčastěji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List1!$A$2:$A$16</c:f>
              <c:strCache>
                <c:ptCount val="15"/>
                <c:pt idx="0">
                  <c:v>Od lékaře </c:v>
                </c:pt>
                <c:pt idx="1">
                  <c:v>Na internetu obecně </c:v>
                </c:pt>
                <c:pt idx="2">
                  <c:v>Od přátel a známých z řad rodičů dětí se ZP </c:v>
                </c:pt>
                <c:pt idx="3">
                  <c:v>Speciální časopisy o zdravotnictví, zdraví, lékařství… </c:v>
                </c:pt>
                <c:pt idx="4">
                  <c:v>Na webových stránkách sdružení rodičů dětí se ZP </c:v>
                </c:pt>
                <c:pt idx="5">
                  <c:v>Od přátel a známých </c:v>
                </c:pt>
                <c:pt idx="6">
                  <c:v>Od naší sociální pracovnice </c:v>
                </c:pt>
                <c:pt idx="7">
                  <c:v>Speciální bulletiny vydávané SR dětí se ZP </c:v>
                </c:pt>
                <c:pt idx="8">
                  <c:v>Televize </c:v>
                </c:pt>
                <c:pt idx="9">
                  <c:v>Od rodinných příslušníků </c:v>
                </c:pt>
                <c:pt idx="10">
                  <c:v>Na úřadě </c:v>
                </c:pt>
                <c:pt idx="11">
                  <c:v>Rozhlas </c:v>
                </c:pt>
                <c:pt idx="12">
                  <c:v>Běžné časopisy </c:v>
                </c:pt>
                <c:pt idx="13">
                  <c:v>Denní tisk </c:v>
                </c:pt>
                <c:pt idx="14">
                  <c:v>Jinde 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36.5</c:v>
                </c:pt>
                <c:pt idx="1">
                  <c:v>18</c:v>
                </c:pt>
                <c:pt idx="2">
                  <c:v>23.5</c:v>
                </c:pt>
                <c:pt idx="3">
                  <c:v>11.5</c:v>
                </c:pt>
                <c:pt idx="4">
                  <c:v>14.5</c:v>
                </c:pt>
                <c:pt idx="5">
                  <c:v>6.5</c:v>
                </c:pt>
                <c:pt idx="6">
                  <c:v>8.5</c:v>
                </c:pt>
                <c:pt idx="7">
                  <c:v>8.5</c:v>
                </c:pt>
                <c:pt idx="8">
                  <c:v>8</c:v>
                </c:pt>
                <c:pt idx="9">
                  <c:v>4</c:v>
                </c:pt>
                <c:pt idx="10">
                  <c:v>1.5</c:v>
                </c:pt>
                <c:pt idx="11">
                  <c:v>3</c:v>
                </c:pt>
                <c:pt idx="12">
                  <c:v>3.5</c:v>
                </c:pt>
                <c:pt idx="13">
                  <c:v>2</c:v>
                </c:pt>
                <c:pt idx="14">
                  <c:v>0.5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rgbClr val="5DFF5D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List1!$A$2:$A$16</c:f>
              <c:strCache>
                <c:ptCount val="15"/>
                <c:pt idx="0">
                  <c:v>Od lékaře </c:v>
                </c:pt>
                <c:pt idx="1">
                  <c:v>Na internetu obecně </c:v>
                </c:pt>
                <c:pt idx="2">
                  <c:v>Od přátel a známých z řad rodičů dětí se ZP </c:v>
                </c:pt>
                <c:pt idx="3">
                  <c:v>Speciální časopisy o zdravotnictví, zdraví, lékařství… </c:v>
                </c:pt>
                <c:pt idx="4">
                  <c:v>Na webových stránkách sdružení rodičů dětí se ZP </c:v>
                </c:pt>
                <c:pt idx="5">
                  <c:v>Od přátel a známých </c:v>
                </c:pt>
                <c:pt idx="6">
                  <c:v>Od naší sociální pracovnice </c:v>
                </c:pt>
                <c:pt idx="7">
                  <c:v>Speciální bulletiny vydávané SR dětí se ZP </c:v>
                </c:pt>
                <c:pt idx="8">
                  <c:v>Televize </c:v>
                </c:pt>
                <c:pt idx="9">
                  <c:v>Od rodinných příslušníků </c:v>
                </c:pt>
                <c:pt idx="10">
                  <c:v>Na úřadě </c:v>
                </c:pt>
                <c:pt idx="11">
                  <c:v>Rozhlas </c:v>
                </c:pt>
                <c:pt idx="12">
                  <c:v>Běžné časopisy </c:v>
                </c:pt>
                <c:pt idx="13">
                  <c:v>Denní tisk </c:v>
                </c:pt>
                <c:pt idx="14">
                  <c:v>Jinde 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38.5</c:v>
                </c:pt>
                <c:pt idx="1">
                  <c:v>33</c:v>
                </c:pt>
                <c:pt idx="2">
                  <c:v>25.5</c:v>
                </c:pt>
                <c:pt idx="3">
                  <c:v>33</c:v>
                </c:pt>
                <c:pt idx="4">
                  <c:v>29.5</c:v>
                </c:pt>
                <c:pt idx="5">
                  <c:v>31</c:v>
                </c:pt>
                <c:pt idx="6">
                  <c:v>28.5</c:v>
                </c:pt>
                <c:pt idx="7">
                  <c:v>25</c:v>
                </c:pt>
                <c:pt idx="8">
                  <c:v>23.5</c:v>
                </c:pt>
                <c:pt idx="9">
                  <c:v>22.5</c:v>
                </c:pt>
                <c:pt idx="10">
                  <c:v>16.5</c:v>
                </c:pt>
                <c:pt idx="11">
                  <c:v>14</c:v>
                </c:pt>
                <c:pt idx="12">
                  <c:v>13</c:v>
                </c:pt>
                <c:pt idx="13">
                  <c:v>13.5</c:v>
                </c:pt>
                <c:pt idx="14">
                  <c:v>1.5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rgbClr val="AFFFA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List1!$A$2:$A$16</c:f>
              <c:strCache>
                <c:ptCount val="15"/>
                <c:pt idx="0">
                  <c:v>Od lékaře </c:v>
                </c:pt>
                <c:pt idx="1">
                  <c:v>Na internetu obecně </c:v>
                </c:pt>
                <c:pt idx="2">
                  <c:v>Od přátel a známých z řad rodičů dětí se ZP </c:v>
                </c:pt>
                <c:pt idx="3">
                  <c:v>Speciální časopisy o zdravotnictví, zdraví, lékařství… </c:v>
                </c:pt>
                <c:pt idx="4">
                  <c:v>Na webových stránkách sdružení rodičů dětí se ZP </c:v>
                </c:pt>
                <c:pt idx="5">
                  <c:v>Od přátel a známých </c:v>
                </c:pt>
                <c:pt idx="6">
                  <c:v>Od naší sociální pracovnice </c:v>
                </c:pt>
                <c:pt idx="7">
                  <c:v>Speciální bulletiny vydávané SR dětí se ZP </c:v>
                </c:pt>
                <c:pt idx="8">
                  <c:v>Televize </c:v>
                </c:pt>
                <c:pt idx="9">
                  <c:v>Od rodinných příslušníků </c:v>
                </c:pt>
                <c:pt idx="10">
                  <c:v>Na úřadě </c:v>
                </c:pt>
                <c:pt idx="11">
                  <c:v>Rozhlas </c:v>
                </c:pt>
                <c:pt idx="12">
                  <c:v>Běžné časopisy </c:v>
                </c:pt>
                <c:pt idx="13">
                  <c:v>Denní tisk </c:v>
                </c:pt>
                <c:pt idx="14">
                  <c:v>Jinde 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19</c:v>
                </c:pt>
                <c:pt idx="1">
                  <c:v>24</c:v>
                </c:pt>
                <c:pt idx="2">
                  <c:v>34</c:v>
                </c:pt>
                <c:pt idx="3">
                  <c:v>31</c:v>
                </c:pt>
                <c:pt idx="4">
                  <c:v>25.5</c:v>
                </c:pt>
                <c:pt idx="5">
                  <c:v>41.5</c:v>
                </c:pt>
                <c:pt idx="6">
                  <c:v>34.5</c:v>
                </c:pt>
                <c:pt idx="7">
                  <c:v>32</c:v>
                </c:pt>
                <c:pt idx="8">
                  <c:v>41.5</c:v>
                </c:pt>
                <c:pt idx="9">
                  <c:v>49</c:v>
                </c:pt>
                <c:pt idx="10">
                  <c:v>36</c:v>
                </c:pt>
                <c:pt idx="11">
                  <c:v>34.5</c:v>
                </c:pt>
                <c:pt idx="12">
                  <c:v>38</c:v>
                </c:pt>
                <c:pt idx="13">
                  <c:v>51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vůbec 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List1!$A$2:$A$16</c:f>
              <c:strCache>
                <c:ptCount val="15"/>
                <c:pt idx="0">
                  <c:v>Od lékaře </c:v>
                </c:pt>
                <c:pt idx="1">
                  <c:v>Na internetu obecně </c:v>
                </c:pt>
                <c:pt idx="2">
                  <c:v>Od přátel a známých z řad rodičů dětí se ZP </c:v>
                </c:pt>
                <c:pt idx="3">
                  <c:v>Speciální časopisy o zdravotnictví, zdraví, lékařství… </c:v>
                </c:pt>
                <c:pt idx="4">
                  <c:v>Na webových stránkách sdružení rodičů dětí se ZP </c:v>
                </c:pt>
                <c:pt idx="5">
                  <c:v>Od přátel a známých </c:v>
                </c:pt>
                <c:pt idx="6">
                  <c:v>Od naší sociální pracovnice </c:v>
                </c:pt>
                <c:pt idx="7">
                  <c:v>Speciální bulletiny vydávané SR dětí se ZP </c:v>
                </c:pt>
                <c:pt idx="8">
                  <c:v>Televize </c:v>
                </c:pt>
                <c:pt idx="9">
                  <c:v>Od rodinných příslušníků </c:v>
                </c:pt>
                <c:pt idx="10">
                  <c:v>Na úřadě </c:v>
                </c:pt>
                <c:pt idx="11">
                  <c:v>Rozhlas </c:v>
                </c:pt>
                <c:pt idx="12">
                  <c:v>Běžné časopisy </c:v>
                </c:pt>
                <c:pt idx="13">
                  <c:v>Denní tisk </c:v>
                </c:pt>
                <c:pt idx="14">
                  <c:v>Jinde 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</c:v>
                </c:pt>
                <c:pt idx="1">
                  <c:v>20.5</c:v>
                </c:pt>
                <c:pt idx="2">
                  <c:v>14.5</c:v>
                </c:pt>
                <c:pt idx="3">
                  <c:v>21</c:v>
                </c:pt>
                <c:pt idx="4">
                  <c:v>26.5</c:v>
                </c:pt>
                <c:pt idx="5">
                  <c:v>16</c:v>
                </c:pt>
                <c:pt idx="6">
                  <c:v>23</c:v>
                </c:pt>
                <c:pt idx="7">
                  <c:v>30</c:v>
                </c:pt>
                <c:pt idx="8">
                  <c:v>22</c:v>
                </c:pt>
                <c:pt idx="9">
                  <c:v>19.5</c:v>
                </c:pt>
                <c:pt idx="10">
                  <c:v>39</c:v>
                </c:pt>
                <c:pt idx="11">
                  <c:v>43.5</c:v>
                </c:pt>
                <c:pt idx="12">
                  <c:v>40</c:v>
                </c:pt>
                <c:pt idx="13">
                  <c:v>28.5</c:v>
                </c:pt>
                <c:pt idx="14">
                  <c:v>45.5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List1!$A$2:$A$16</c:f>
              <c:strCache>
                <c:ptCount val="15"/>
                <c:pt idx="0">
                  <c:v>Od lékaře </c:v>
                </c:pt>
                <c:pt idx="1">
                  <c:v>Na internetu obecně </c:v>
                </c:pt>
                <c:pt idx="2">
                  <c:v>Od přátel a známých z řad rodičů dětí se ZP </c:v>
                </c:pt>
                <c:pt idx="3">
                  <c:v>Speciální časopisy o zdravotnictví, zdraví, lékařství… </c:v>
                </c:pt>
                <c:pt idx="4">
                  <c:v>Na webových stránkách sdružení rodičů dětí se ZP </c:v>
                </c:pt>
                <c:pt idx="5">
                  <c:v>Od přátel a známých </c:v>
                </c:pt>
                <c:pt idx="6">
                  <c:v>Od naší sociální pracovnice </c:v>
                </c:pt>
                <c:pt idx="7">
                  <c:v>Speciální bulletiny vydávané SR dětí se ZP </c:v>
                </c:pt>
                <c:pt idx="8">
                  <c:v>Televize </c:v>
                </c:pt>
                <c:pt idx="9">
                  <c:v>Od rodinných příslušníků </c:v>
                </c:pt>
                <c:pt idx="10">
                  <c:v>Na úřadě </c:v>
                </c:pt>
                <c:pt idx="11">
                  <c:v>Rozhlas </c:v>
                </c:pt>
                <c:pt idx="12">
                  <c:v>Běžné časopisy </c:v>
                </c:pt>
                <c:pt idx="13">
                  <c:v>Denní tisk </c:v>
                </c:pt>
                <c:pt idx="14">
                  <c:v>Jinde 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3</c:v>
                </c:pt>
                <c:pt idx="1">
                  <c:v>4.5</c:v>
                </c:pt>
                <c:pt idx="2">
                  <c:v>2.5</c:v>
                </c:pt>
                <c:pt idx="3">
                  <c:v>3.5</c:v>
                </c:pt>
                <c:pt idx="4">
                  <c:v>4</c:v>
                </c:pt>
                <c:pt idx="5">
                  <c:v>5</c:v>
                </c:pt>
                <c:pt idx="6">
                  <c:v>5.5</c:v>
                </c:pt>
                <c:pt idx="7">
                  <c:v>4.5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5</c:v>
                </c:pt>
                <c:pt idx="12">
                  <c:v>5.5</c:v>
                </c:pt>
                <c:pt idx="13">
                  <c:v>5</c:v>
                </c:pt>
                <c:pt idx="14">
                  <c:v>51.5</c:v>
                </c:pt>
              </c:numCache>
            </c:numRef>
          </c:val>
        </c:ser>
        <c:overlap val="100"/>
        <c:axId val="117094656"/>
        <c:axId val="117379072"/>
      </c:barChart>
      <c:catAx>
        <c:axId val="117094656"/>
        <c:scaling>
          <c:orientation val="maxMin"/>
        </c:scaling>
        <c:axPos val="l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17379072"/>
        <c:crosses val="autoZero"/>
        <c:auto val="1"/>
        <c:lblAlgn val="ctr"/>
        <c:lblOffset val="20"/>
      </c:catAx>
      <c:valAx>
        <c:axId val="11737907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7094656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1145495512149682"/>
          <c:y val="2.8363056076597868E-2"/>
          <c:w val="0.57072432851077914"/>
          <c:h val="5.6836497582319533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4696652719665273"/>
          <c:y val="3.4990791896869246E-2"/>
          <c:w val="0.4895397489539749"/>
          <c:h val="0.7605893186003686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000"/>
            </a:solidFill>
            <a:ln w="17703">
              <a:noFill/>
            </a:ln>
          </c:spPr>
          <c:dLbls>
            <c:numFmt formatCode="0" sourceLinked="0"/>
            <c:spPr>
              <a:noFill/>
              <a:ln w="17703">
                <a:noFill/>
              </a:ln>
            </c:spPr>
            <c:txPr>
              <a:bodyPr/>
              <a:lstStyle/>
              <a:p>
                <a:pPr>
                  <a:defRPr sz="1394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Internetové (webové) stránky - stát</c:v>
                </c:pt>
                <c:pt idx="1">
                  <c:v>Internetové (webové) stránky - NO</c:v>
                </c:pt>
                <c:pt idx="3">
                  <c:v>Přímá terénní práce - stát</c:v>
                </c:pt>
                <c:pt idx="4">
                  <c:v>Přímá terénní práce - NO</c:v>
                </c:pt>
                <c:pt idx="6">
                  <c:v>Letáky na městských / obecních / krajských úřadech - stát</c:v>
                </c:pt>
                <c:pt idx="7">
                  <c:v>Letáky na městských / obecních / krajských úřadech - NO</c:v>
                </c:pt>
                <c:pt idx="9">
                  <c:v>Letáky v ordinacích lékařů / v nemocnicích - stát</c:v>
                </c:pt>
                <c:pt idx="10">
                  <c:v>Letáky v ordinacích lékařů / v nemocnicích - NO</c:v>
                </c:pt>
                <c:pt idx="12">
                  <c:v>Inzerce v médiích obecně - stát</c:v>
                </c:pt>
                <c:pt idx="13">
                  <c:v>Inzerce v médiích obecně - NO</c:v>
                </c:pt>
                <c:pt idx="15">
                  <c:v>Inzerce ve specializovaných médiích - stát</c:v>
                </c:pt>
                <c:pt idx="16">
                  <c:v>Inzerce ve specializovaných médiích - NO</c:v>
                </c:pt>
                <c:pt idx="18">
                  <c:v>Jinak - stát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78</c:v>
                </c:pt>
                <c:pt idx="1">
                  <c:v>93.6</c:v>
                </c:pt>
                <c:pt idx="3">
                  <c:v>48.5</c:v>
                </c:pt>
                <c:pt idx="4">
                  <c:v>73.400000000000006</c:v>
                </c:pt>
                <c:pt idx="6">
                  <c:v>44</c:v>
                </c:pt>
                <c:pt idx="7">
                  <c:v>70.7</c:v>
                </c:pt>
                <c:pt idx="9">
                  <c:v>35.5</c:v>
                </c:pt>
                <c:pt idx="10">
                  <c:v>66</c:v>
                </c:pt>
                <c:pt idx="12">
                  <c:v>28</c:v>
                </c:pt>
                <c:pt idx="13">
                  <c:v>57.4</c:v>
                </c:pt>
                <c:pt idx="15">
                  <c:v>20.5</c:v>
                </c:pt>
                <c:pt idx="16">
                  <c:v>43.6</c:v>
                </c:pt>
                <c:pt idx="18">
                  <c:v>13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9900"/>
            </a:solidFill>
            <a:ln w="17703">
              <a:noFill/>
            </a:ln>
          </c:spPr>
          <c:dLbls>
            <c:numFmt formatCode="0" sourceLinked="0"/>
            <c:spPr>
              <a:noFill/>
              <a:ln w="17703">
                <a:noFill/>
              </a:ln>
            </c:spPr>
            <c:txPr>
              <a:bodyPr/>
              <a:lstStyle/>
              <a:p>
                <a:pPr>
                  <a:defRPr sz="1394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Internetové (webové) stránky - stát</c:v>
                </c:pt>
                <c:pt idx="1">
                  <c:v>Internetové (webové) stránky - NO</c:v>
                </c:pt>
                <c:pt idx="3">
                  <c:v>Přímá terénní práce - stát</c:v>
                </c:pt>
                <c:pt idx="4">
                  <c:v>Přímá terénní práce - NO</c:v>
                </c:pt>
                <c:pt idx="6">
                  <c:v>Letáky na městských / obecních / krajských úřadech - stát</c:v>
                </c:pt>
                <c:pt idx="7">
                  <c:v>Letáky na městských / obecních / krajských úřadech - NO</c:v>
                </c:pt>
                <c:pt idx="9">
                  <c:v>Letáky v ordinacích lékařů / v nemocnicích - stát</c:v>
                </c:pt>
                <c:pt idx="10">
                  <c:v>Letáky v ordinacích lékařů / v nemocnicích - NO</c:v>
                </c:pt>
                <c:pt idx="12">
                  <c:v>Inzerce v médiích obecně - stát</c:v>
                </c:pt>
                <c:pt idx="13">
                  <c:v>Inzerce v médiích obecně - NO</c:v>
                </c:pt>
                <c:pt idx="15">
                  <c:v>Inzerce ve specializovaných médiích - stát</c:v>
                </c:pt>
                <c:pt idx="16">
                  <c:v>Inzerce ve specializovaných médiích - NO</c:v>
                </c:pt>
                <c:pt idx="18">
                  <c:v>Jinak - stát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16.5</c:v>
                </c:pt>
                <c:pt idx="1">
                  <c:v>4.3</c:v>
                </c:pt>
                <c:pt idx="3">
                  <c:v>46</c:v>
                </c:pt>
                <c:pt idx="4">
                  <c:v>22.9</c:v>
                </c:pt>
                <c:pt idx="6">
                  <c:v>50.5</c:v>
                </c:pt>
                <c:pt idx="7">
                  <c:v>26.6</c:v>
                </c:pt>
                <c:pt idx="9">
                  <c:v>59</c:v>
                </c:pt>
                <c:pt idx="10">
                  <c:v>29.8</c:v>
                </c:pt>
                <c:pt idx="12">
                  <c:v>66.5</c:v>
                </c:pt>
                <c:pt idx="13">
                  <c:v>38.800000000000004</c:v>
                </c:pt>
                <c:pt idx="15">
                  <c:v>74</c:v>
                </c:pt>
                <c:pt idx="16">
                  <c:v>50</c:v>
                </c:pt>
                <c:pt idx="18">
                  <c:v>81.5</c:v>
                </c:pt>
              </c:numCache>
            </c:numRef>
          </c:val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C0C0"/>
            </a:solidFill>
            <a:ln w="17703">
              <a:noFill/>
            </a:ln>
          </c:spPr>
          <c:dLbls>
            <c:numFmt formatCode="0" sourceLinked="0"/>
            <c:spPr>
              <a:noFill/>
              <a:ln w="17703">
                <a:noFill/>
              </a:ln>
            </c:spPr>
            <c:txPr>
              <a:bodyPr/>
              <a:lstStyle/>
              <a:p>
                <a:pPr>
                  <a:defRPr sz="1394" b="1" i="0" u="none" strike="noStrike" baseline="0">
                    <a:solidFill>
                      <a:srgbClr val="333399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Sheet1!$A$2:$A$20</c:f>
              <c:strCache>
                <c:ptCount val="19"/>
                <c:pt idx="0">
                  <c:v>Internetové (webové) stránky - stát</c:v>
                </c:pt>
                <c:pt idx="1">
                  <c:v>Internetové (webové) stránky - NO</c:v>
                </c:pt>
                <c:pt idx="3">
                  <c:v>Přímá terénní práce - stát</c:v>
                </c:pt>
                <c:pt idx="4">
                  <c:v>Přímá terénní práce - NO</c:v>
                </c:pt>
                <c:pt idx="6">
                  <c:v>Letáky na městských / obecních / krajských úřadech - stát</c:v>
                </c:pt>
                <c:pt idx="7">
                  <c:v>Letáky na městských / obecních / krajských úřadech - NO</c:v>
                </c:pt>
                <c:pt idx="9">
                  <c:v>Letáky v ordinacích lékařů / v nemocnicích - stát</c:v>
                </c:pt>
                <c:pt idx="10">
                  <c:v>Letáky v ordinacích lékařů / v nemocnicích - NO</c:v>
                </c:pt>
                <c:pt idx="12">
                  <c:v>Inzerce v médiích obecně - stát</c:v>
                </c:pt>
                <c:pt idx="13">
                  <c:v>Inzerce v médiích obecně - NO</c:v>
                </c:pt>
                <c:pt idx="15">
                  <c:v>Inzerce ve specializovaných médiích - stát</c:v>
                </c:pt>
                <c:pt idx="16">
                  <c:v>Inzerce ve specializovaných médiích - NO</c:v>
                </c:pt>
                <c:pt idx="18">
                  <c:v>Jinak - stát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5.5</c:v>
                </c:pt>
                <c:pt idx="1">
                  <c:v>2.1</c:v>
                </c:pt>
                <c:pt idx="3">
                  <c:v>5.5</c:v>
                </c:pt>
                <c:pt idx="4">
                  <c:v>3.7</c:v>
                </c:pt>
                <c:pt idx="6">
                  <c:v>5.5</c:v>
                </c:pt>
                <c:pt idx="7">
                  <c:v>2.7</c:v>
                </c:pt>
                <c:pt idx="9">
                  <c:v>5.5</c:v>
                </c:pt>
                <c:pt idx="10">
                  <c:v>4.3</c:v>
                </c:pt>
                <c:pt idx="12">
                  <c:v>5.5</c:v>
                </c:pt>
                <c:pt idx="13">
                  <c:v>3.7</c:v>
                </c:pt>
                <c:pt idx="15">
                  <c:v>5.5</c:v>
                </c:pt>
                <c:pt idx="16">
                  <c:v>6.4</c:v>
                </c:pt>
                <c:pt idx="18">
                  <c:v>5.5</c:v>
                </c:pt>
              </c:numCache>
            </c:numRef>
          </c:val>
        </c:ser>
        <c:gapWidth val="60"/>
        <c:overlap val="100"/>
        <c:axId val="117590272"/>
        <c:axId val="117600256"/>
      </c:barChart>
      <c:catAx>
        <c:axId val="117590272"/>
        <c:scaling>
          <c:orientation val="maxMin"/>
        </c:scaling>
        <c:axPos val="l"/>
        <c:majorGridlines>
          <c:spPr>
            <a:ln w="8851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2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5" b="1" i="0" u="none" strike="noStrike" baseline="0">
                <a:solidFill>
                  <a:schemeClr val="tx1"/>
                </a:solidFill>
                <a:latin typeface="+mn-lt"/>
                <a:ea typeface="Avenir 65"/>
                <a:cs typeface="Avenir 65"/>
              </a:defRPr>
            </a:pPr>
            <a:endParaRPr lang="cs-CZ"/>
          </a:p>
        </c:txPr>
        <c:crossAx val="117600256"/>
        <c:crosses val="autoZero"/>
        <c:lblAlgn val="ctr"/>
        <c:lblOffset val="100"/>
        <c:tickLblSkip val="1"/>
        <c:tickMarkSkip val="1"/>
      </c:catAx>
      <c:valAx>
        <c:axId val="117600256"/>
        <c:scaling>
          <c:orientation val="minMax"/>
          <c:max val="1"/>
          <c:min val="0"/>
        </c:scaling>
        <c:axPos val="b"/>
        <c:majorGridlines>
          <c:spPr>
            <a:ln w="8851">
              <a:solidFill>
                <a:schemeClr val="tx1"/>
              </a:solidFill>
              <a:prstDash val="sysDash"/>
            </a:ln>
          </c:spPr>
        </c:majorGridlines>
        <c:numFmt formatCode="0%" sourceLinked="0"/>
        <c:tickLblPos val="nextTo"/>
        <c:spPr>
          <a:ln w="22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76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7590272"/>
        <c:crosses val="max"/>
        <c:crossBetween val="between"/>
        <c:majorUnit val="0.1"/>
        <c:minorUnit val="0.05"/>
      </c:valAx>
      <c:spPr>
        <a:noFill/>
        <a:ln w="8851">
          <a:solidFill>
            <a:schemeClr val="tx1"/>
          </a:solidFill>
          <a:prstDash val="sysDash"/>
        </a:ln>
      </c:spPr>
    </c:plotArea>
    <c:legend>
      <c:legendPos val="b"/>
      <c:layout>
        <c:manualLayout>
          <c:xMode val="edge"/>
          <c:yMode val="edge"/>
          <c:x val="0.57759682530373291"/>
          <c:y val="0.90789964627690034"/>
          <c:w val="0.34857291859195072"/>
          <c:h val="6.9474088217493138E-2"/>
        </c:manualLayout>
      </c:layout>
      <c:spPr>
        <a:solidFill>
          <a:schemeClr val="bg1"/>
        </a:solidFill>
        <a:ln w="17703">
          <a:noFill/>
        </a:ln>
      </c:spPr>
      <c:txPr>
        <a:bodyPr/>
        <a:lstStyle/>
        <a:p>
          <a:pPr>
            <a:defRPr sz="1282" b="1" i="0" u="none" strike="noStrike" baseline="0">
              <a:solidFill>
                <a:srgbClr val="333399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36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857E-2"/>
          <c:w val="0.39668917685166827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zcela zásadně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69.5</c:v>
                </c:pt>
                <c:pt idx="1">
                  <c:v>50</c:v>
                </c:pt>
                <c:pt idx="2">
                  <c:v>49</c:v>
                </c:pt>
                <c:pt idx="3">
                  <c:v>54</c:v>
                </c:pt>
                <c:pt idx="4">
                  <c:v>43</c:v>
                </c:pt>
                <c:pt idx="5">
                  <c:v>38</c:v>
                </c:pt>
                <c:pt idx="6">
                  <c:v>39</c:v>
                </c:pt>
                <c:pt idx="7">
                  <c:v>36</c:v>
                </c:pt>
                <c:pt idx="8">
                  <c:v>36.5</c:v>
                </c:pt>
                <c:pt idx="9">
                  <c:v>33</c:v>
                </c:pt>
                <c:pt idx="10">
                  <c:v>26.5</c:v>
                </c:pt>
                <c:pt idx="11">
                  <c:v>18</c:v>
                </c:pt>
                <c:pt idx="12">
                  <c:v>11</c:v>
                </c:pt>
                <c:pt idx="1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velmi podstatně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15</c:v>
                </c:pt>
                <c:pt idx="1">
                  <c:v>32</c:v>
                </c:pt>
                <c:pt idx="2">
                  <c:v>30.5</c:v>
                </c:pt>
                <c:pt idx="3">
                  <c:v>23</c:v>
                </c:pt>
                <c:pt idx="4">
                  <c:v>33.5</c:v>
                </c:pt>
                <c:pt idx="5">
                  <c:v>34.5</c:v>
                </c:pt>
                <c:pt idx="6">
                  <c:v>30</c:v>
                </c:pt>
                <c:pt idx="7">
                  <c:v>30.5</c:v>
                </c:pt>
                <c:pt idx="8">
                  <c:v>28.5</c:v>
                </c:pt>
                <c:pt idx="9">
                  <c:v>31.5</c:v>
                </c:pt>
                <c:pt idx="10">
                  <c:v>33</c:v>
                </c:pt>
                <c:pt idx="11">
                  <c:v>19</c:v>
                </c:pt>
                <c:pt idx="12">
                  <c:v>18.5</c:v>
                </c:pt>
                <c:pt idx="13">
                  <c:v>16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ano, měly by se podílet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List1!$D$2:$D$15</c:f>
              <c:numCache>
                <c:formatCode>General</c:formatCode>
                <c:ptCount val="14"/>
                <c:pt idx="0">
                  <c:v>11.5</c:v>
                </c:pt>
                <c:pt idx="1">
                  <c:v>13.5</c:v>
                </c:pt>
                <c:pt idx="2">
                  <c:v>15.5</c:v>
                </c:pt>
                <c:pt idx="3">
                  <c:v>20.5</c:v>
                </c:pt>
                <c:pt idx="4">
                  <c:v>17.5</c:v>
                </c:pt>
                <c:pt idx="5">
                  <c:v>18</c:v>
                </c:pt>
                <c:pt idx="6">
                  <c:v>21</c:v>
                </c:pt>
                <c:pt idx="7">
                  <c:v>26</c:v>
                </c:pt>
                <c:pt idx="8">
                  <c:v>28.5</c:v>
                </c:pt>
                <c:pt idx="9">
                  <c:v>26</c:v>
                </c:pt>
                <c:pt idx="10">
                  <c:v>27.5</c:v>
                </c:pt>
                <c:pt idx="11">
                  <c:v>36</c:v>
                </c:pt>
                <c:pt idx="12">
                  <c:v>36.5</c:v>
                </c:pt>
                <c:pt idx="13">
                  <c:v>24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okrajově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/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List1!$E$2:$E$15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2</c:v>
                </c:pt>
                <c:pt idx="4">
                  <c:v>5</c:v>
                </c:pt>
                <c:pt idx="5">
                  <c:v>6.5</c:v>
                </c:pt>
                <c:pt idx="6">
                  <c:v>6.5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  <c:pt idx="10">
                  <c:v>8</c:v>
                </c:pt>
                <c:pt idx="11">
                  <c:v>19.5</c:v>
                </c:pt>
                <c:pt idx="12">
                  <c:v>21.5</c:v>
                </c:pt>
                <c:pt idx="13">
                  <c:v>29.5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vůbec ne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List1!$F$2:$F$15</c:f>
              <c:numCache>
                <c:formatCode>General</c:formatCode>
                <c:ptCount val="14"/>
                <c:pt idx="1">
                  <c:v>1</c:v>
                </c:pt>
                <c:pt idx="2">
                  <c:v>0.5</c:v>
                </c:pt>
                <c:pt idx="4">
                  <c:v>0.5</c:v>
                </c:pt>
                <c:pt idx="5">
                  <c:v>1.5</c:v>
                </c:pt>
                <c:pt idx="6">
                  <c:v>1.5</c:v>
                </c:pt>
                <c:pt idx="7">
                  <c:v>3</c:v>
                </c:pt>
                <c:pt idx="8">
                  <c:v>1.5</c:v>
                </c:pt>
                <c:pt idx="9">
                  <c:v>2</c:v>
                </c:pt>
                <c:pt idx="10">
                  <c:v>3.5</c:v>
                </c:pt>
                <c:pt idx="11">
                  <c:v>6</c:v>
                </c:pt>
                <c:pt idx="12">
                  <c:v>10</c:v>
                </c:pt>
                <c:pt idx="13">
                  <c:v>23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List1!$A$2:$A$15</c:f>
              <c:strCache>
                <c:ptCount val="14"/>
                <c:pt idx="0">
                  <c:v>Rodiče dítěte se ZP </c:v>
                </c:pt>
                <c:pt idx="1">
                  <c:v>Systém zdravotnictví (nemocnice, zdravotnická zařízení, lékaři) </c:v>
                </c:pt>
                <c:pt idx="2">
                  <c:v>Česká správa sociálního zabezpečení </c:v>
                </c:pt>
                <c:pt idx="3">
                  <c:v>Zdravotní pojišťovny </c:v>
                </c:pt>
                <c:pt idx="4">
                  <c:v>Systém sociální péče (sociální pracovníci, sociální zařízení) </c:v>
                </c:pt>
                <c:pt idx="5">
                  <c:v>Systém školství (běžné školy, učitelé běžných škol) </c:v>
                </c:pt>
                <c:pt idx="6">
                  <c:v>Státní orgány a instituce </c:v>
                </c:pt>
                <c:pt idx="7">
                  <c:v>Obecní orgány a instituce </c:v>
                </c:pt>
                <c:pt idx="8">
                  <c:v>Neziskové organizace, nadace </c:v>
                </c:pt>
                <c:pt idx="9">
                  <c:v>Krajské orgány a instituce </c:v>
                </c:pt>
                <c:pt idx="10">
                  <c:v>Členové nejbližší rodiny dítěte se ZP </c:v>
                </c:pt>
                <c:pt idx="11">
                  <c:v>Všichni občané, my všichni </c:v>
                </c:pt>
                <c:pt idx="12">
                  <c:v>Přátelé, známí rodiny dítěte se ZP </c:v>
                </c:pt>
                <c:pt idx="13">
                  <c:v>Sousedé, my v nejbližším okolí </c:v>
                </c:pt>
              </c:strCache>
            </c:strRef>
          </c:cat>
          <c:val>
            <c:numRef>
              <c:f>List1!$G$2:$G$15</c:f>
              <c:numCache>
                <c:formatCode>General</c:formatCode>
                <c:ptCount val="14"/>
                <c:pt idx="0">
                  <c:v>2</c:v>
                </c:pt>
                <c:pt idx="1">
                  <c:v>0.5</c:v>
                </c:pt>
                <c:pt idx="2">
                  <c:v>1</c:v>
                </c:pt>
                <c:pt idx="3">
                  <c:v>0.5</c:v>
                </c:pt>
                <c:pt idx="4">
                  <c:v>0.5</c:v>
                </c:pt>
                <c:pt idx="5">
                  <c:v>1.5</c:v>
                </c:pt>
                <c:pt idx="6">
                  <c:v>2</c:v>
                </c:pt>
                <c:pt idx="7">
                  <c:v>0.5</c:v>
                </c:pt>
                <c:pt idx="8">
                  <c:v>1</c:v>
                </c:pt>
                <c:pt idx="9">
                  <c:v>0.5</c:v>
                </c:pt>
                <c:pt idx="10">
                  <c:v>1.5</c:v>
                </c:pt>
                <c:pt idx="11">
                  <c:v>1.5</c:v>
                </c:pt>
                <c:pt idx="12">
                  <c:v>2.5</c:v>
                </c:pt>
                <c:pt idx="13">
                  <c:v>3</c:v>
                </c:pt>
              </c:numCache>
            </c:numRef>
          </c:val>
        </c:ser>
        <c:overlap val="100"/>
        <c:axId val="117536256"/>
        <c:axId val="117537792"/>
      </c:barChart>
      <c:catAx>
        <c:axId val="117536256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7537792"/>
        <c:crosses val="autoZero"/>
        <c:auto val="1"/>
        <c:lblAlgn val="ctr"/>
        <c:lblOffset val="20"/>
      </c:catAx>
      <c:valAx>
        <c:axId val="11753779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7536256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033003579011442"/>
          <c:y val="4.2683596534488587E-4"/>
          <c:w val="0.8709459544888557"/>
          <c:h val="9.2048403456897548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913E-2"/>
          <c:w val="0.39668917685166843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rodinám a dětem se ZP poskytnout co nejvíce bezplatné lékařské péče a zdravotních pomůcek </c:v>
                </c:pt>
                <c:pt idx="1">
                  <c:v>finančně podporovat rodiny s dítětem se ZP </c:v>
                </c:pt>
                <c:pt idx="2">
                  <c:v>postarat o bezbarierovost, bránící dětem se ZP normálně se pohybovat </c:v>
                </c:pt>
                <c:pt idx="3">
                  <c:v>vytvořit síť odborných pracovníků, kteří by s rodinami a s dětmi se ZP pracovali přímo v terénu </c:v>
                </c:pt>
                <c:pt idx="4">
                  <c:v>usilovat o co největší integraci dětí se ZP do běžných škol, zařízení pro volný čas a společnosti </c:v>
                </c:pt>
                <c:pt idx="5">
                  <c:v>dětem se ZP pomoci při hledání zaměstnání (měl by je zaměstnávat, nebo umožňovat jejich zaměstnávání) </c:v>
                </c:pt>
                <c:pt idx="6">
                  <c:v>zajistit dětem se ZP, aby mohly po dovršení plnoletosti samostatně bydlet ve svém přizpůsobeném bytě </c:v>
                </c:pt>
                <c:pt idx="7">
                  <c:v>vytvořit síť specializovaných pracovišť, škol a ústavů, kde měly děti být a kde by se o ně starali kvalifikovaní odborníci 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74.5</c:v>
                </c:pt>
                <c:pt idx="1">
                  <c:v>84.5</c:v>
                </c:pt>
                <c:pt idx="2">
                  <c:v>70.5</c:v>
                </c:pt>
                <c:pt idx="3">
                  <c:v>67</c:v>
                </c:pt>
                <c:pt idx="4">
                  <c:v>61.5</c:v>
                </c:pt>
                <c:pt idx="5">
                  <c:v>57.5</c:v>
                </c:pt>
                <c:pt idx="6">
                  <c:v>47</c:v>
                </c:pt>
                <c:pt idx="7">
                  <c:v>58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List1!$A$2:$A$9</c:f>
              <c:strCache>
                <c:ptCount val="8"/>
                <c:pt idx="0">
                  <c:v>rodinám a dětem se ZP poskytnout co nejvíce bezplatné lékařské péče a zdravotních pomůcek </c:v>
                </c:pt>
                <c:pt idx="1">
                  <c:v>finančně podporovat rodiny s dítětem se ZP </c:v>
                </c:pt>
                <c:pt idx="2">
                  <c:v>postarat o bezbarierovost, bránící dětem se ZP normálně se pohybovat </c:v>
                </c:pt>
                <c:pt idx="3">
                  <c:v>vytvořit síť odborných pracovníků, kteří by s rodinami a s dětmi se ZP pracovali přímo v terénu </c:v>
                </c:pt>
                <c:pt idx="4">
                  <c:v>usilovat o co největší integraci dětí se ZP do běžných škol, zařízení pro volný čas a společnosti </c:v>
                </c:pt>
                <c:pt idx="5">
                  <c:v>dětem se ZP pomoci při hledání zaměstnání (měl by je zaměstnávat, nebo umožňovat jejich zaměstnávání) </c:v>
                </c:pt>
                <c:pt idx="6">
                  <c:v>zajistit dětem se ZP, aby mohly po dovršení plnoletosti samostatně bydlet ve svém přizpůsobeném bytě </c:v>
                </c:pt>
                <c:pt idx="7">
                  <c:v>vytvořit síť specializovaných pracovišť, škol a ústavů, kde měly děti být a kde by se o ně starali kvalifikovaní odborníci 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24.5</c:v>
                </c:pt>
                <c:pt idx="1">
                  <c:v>13.5</c:v>
                </c:pt>
                <c:pt idx="2">
                  <c:v>24</c:v>
                </c:pt>
                <c:pt idx="3">
                  <c:v>25.5</c:v>
                </c:pt>
                <c:pt idx="4">
                  <c:v>31</c:v>
                </c:pt>
                <c:pt idx="5">
                  <c:v>35</c:v>
                </c:pt>
                <c:pt idx="6">
                  <c:v>42</c:v>
                </c:pt>
                <c:pt idx="7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List1!$A$2:$A$9</c:f>
              <c:strCache>
                <c:ptCount val="8"/>
                <c:pt idx="0">
                  <c:v>rodinám a dětem se ZP poskytnout co nejvíce bezplatné lékařské péče a zdravotních pomůcek </c:v>
                </c:pt>
                <c:pt idx="1">
                  <c:v>finančně podporovat rodiny s dítětem se ZP </c:v>
                </c:pt>
                <c:pt idx="2">
                  <c:v>postarat o bezbarierovost, bránící dětem se ZP normálně se pohybovat </c:v>
                </c:pt>
                <c:pt idx="3">
                  <c:v>vytvořit síť odborných pracovníků, kteří by s rodinami a s dětmi se ZP pracovali přímo v terénu </c:v>
                </c:pt>
                <c:pt idx="4">
                  <c:v>usilovat o co největší integraci dětí se ZP do běžných škol, zařízení pro volný čas a společnosti </c:v>
                </c:pt>
                <c:pt idx="5">
                  <c:v>dětem se ZP pomoci při hledání zaměstnání (měl by je zaměstnávat, nebo umožňovat jejich zaměstnávání) </c:v>
                </c:pt>
                <c:pt idx="6">
                  <c:v>zajistit dětem se ZP, aby mohly po dovršení plnoletosti samostatně bydlet ve svém přizpůsobeném bytě </c:v>
                </c:pt>
                <c:pt idx="7">
                  <c:v>vytvořit síť specializovaných pracovišť, škol a ústavů, kde měly děti být a kde by se o ně starali kvalifikovaní odborníci 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0">
                  <c:v>0.5</c:v>
                </c:pt>
                <c:pt idx="1">
                  <c:v>1.5</c:v>
                </c:pt>
                <c:pt idx="2">
                  <c:v>5</c:v>
                </c:pt>
                <c:pt idx="3">
                  <c:v>6.5</c:v>
                </c:pt>
                <c:pt idx="4">
                  <c:v>6</c:v>
                </c:pt>
                <c:pt idx="5">
                  <c:v>6.5</c:v>
                </c:pt>
                <c:pt idx="6">
                  <c:v>10.5</c:v>
                </c:pt>
                <c:pt idx="7">
                  <c:v>7.5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List1!$A$2:$A$9</c:f>
              <c:strCache>
                <c:ptCount val="8"/>
                <c:pt idx="0">
                  <c:v>rodinám a dětem se ZP poskytnout co nejvíce bezplatné lékařské péče a zdravotních pomůcek </c:v>
                </c:pt>
                <c:pt idx="1">
                  <c:v>finančně podporovat rodiny s dítětem se ZP </c:v>
                </c:pt>
                <c:pt idx="2">
                  <c:v>postarat o bezbarierovost, bránící dětem se ZP normálně se pohybovat </c:v>
                </c:pt>
                <c:pt idx="3">
                  <c:v>vytvořit síť odborných pracovníků, kteří by s rodinami a s dětmi se ZP pracovali přímo v terénu </c:v>
                </c:pt>
                <c:pt idx="4">
                  <c:v>usilovat o co největší integraci dětí se ZP do běžných škol, zařízení pro volný čas a společnosti </c:v>
                </c:pt>
                <c:pt idx="5">
                  <c:v>dětem se ZP pomoci při hledání zaměstnání (měl by je zaměstnávat, nebo umožňovat jejich zaměstnávání) </c:v>
                </c:pt>
                <c:pt idx="6">
                  <c:v>zajistit dětem se ZP, aby mohly po dovršení plnoletosti samostatně bydlet ve svém přizpůsobeném bytě </c:v>
                </c:pt>
                <c:pt idx="7">
                  <c:v>vytvořit síť specializovaných pracovišť, škol a ústavů, kde měly děti být a kde by se o ně starali kvalifikovaní odborníci </c:v>
                </c:pt>
              </c:strCache>
            </c:strRef>
          </c:cat>
          <c:val>
            <c:numRef>
              <c:f>List1!$E$2:$E$9</c:f>
              <c:numCache>
                <c:formatCode>General</c:formatCode>
                <c:ptCount val="8"/>
                <c:pt idx="4">
                  <c:v>0.5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List1!$A$2:$A$9</c:f>
              <c:strCache>
                <c:ptCount val="8"/>
                <c:pt idx="0">
                  <c:v>rodinám a dětem se ZP poskytnout co nejvíce bezplatné lékařské péče a zdravotních pomůcek </c:v>
                </c:pt>
                <c:pt idx="1">
                  <c:v>finančně podporovat rodiny s dítětem se ZP </c:v>
                </c:pt>
                <c:pt idx="2">
                  <c:v>postarat o bezbarierovost, bránící dětem se ZP normálně se pohybovat </c:v>
                </c:pt>
                <c:pt idx="3">
                  <c:v>vytvořit síť odborných pracovníků, kteří by s rodinami a s dětmi se ZP pracovali přímo v terénu </c:v>
                </c:pt>
                <c:pt idx="4">
                  <c:v>usilovat o co největší integraci dětí se ZP do běžných škol, zařízení pro volný čas a společnosti </c:v>
                </c:pt>
                <c:pt idx="5">
                  <c:v>dětem se ZP pomoci při hledání zaměstnání (měl by je zaměstnávat, nebo umožňovat jejich zaměstnávání) </c:v>
                </c:pt>
                <c:pt idx="6">
                  <c:v>zajistit dětem se ZP, aby mohly po dovršení plnoletosti samostatně bydlet ve svém přizpůsobeném bytě </c:v>
                </c:pt>
                <c:pt idx="7">
                  <c:v>vytvořit síť specializovaných pracovišť, škol a ústavů, kde měly děti být a kde by se o ně starali kvalifikovaní odborníci </c:v>
                </c:pt>
              </c:strCache>
            </c:strRef>
          </c:cat>
          <c:val>
            <c:numRef>
              <c:f>List1!$F$2:$F$9</c:f>
              <c:numCache>
                <c:formatCode>General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0.5</c:v>
                </c:pt>
                <c:pt idx="7">
                  <c:v>1</c:v>
                </c:pt>
              </c:numCache>
            </c:numRef>
          </c:val>
        </c:ser>
        <c:overlap val="100"/>
        <c:axId val="117840512"/>
        <c:axId val="117870976"/>
      </c:barChart>
      <c:catAx>
        <c:axId val="117840512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7870976"/>
        <c:crosses val="autoZero"/>
        <c:auto val="1"/>
        <c:lblAlgn val="ctr"/>
        <c:lblOffset val="20"/>
      </c:catAx>
      <c:valAx>
        <c:axId val="117870976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7840512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033003579011442"/>
          <c:y val="4.2683596534488533E-4"/>
          <c:w val="0.87094595448885614"/>
          <c:h val="9.2048403456897521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4982E-2"/>
          <c:w val="0.39668917685166866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List1!$A$2:$A$14</c:f>
              <c:strCache>
                <c:ptCount val="13"/>
                <c:pt idx="0">
                  <c:v>Nabídka pracovního uplatnění pro děti se ZP </c:v>
                </c:pt>
                <c:pt idx="1">
                  <c:v>Nabídka chráněného bydlení pro děti se ZP </c:v>
                </c:pt>
                <c:pt idx="2">
                  <c:v>Odborné porad. rodinám, kde se narodí ZP dítě/ stane ZP po úraze </c:v>
                </c:pt>
                <c:pt idx="3">
                  <c:v>Vyřizování nároků na sociální dávky </c:v>
                </c:pt>
                <c:pt idx="4">
                  <c:v>Integrace dětí se ZP do běžného života </c:v>
                </c:pt>
                <c:pt idx="5">
                  <c:v>Změny postojů (osvěta) veřejnosti vůči dětem se ZP </c:v>
                </c:pt>
                <c:pt idx="6">
                  <c:v>Nabídka volnočasových aktivit pro děti se ZP </c:v>
                </c:pt>
                <c:pt idx="7">
                  <c:v>Vyřizování nároků na hrazení péče z veř. zdrav. pojištění </c:v>
                </c:pt>
                <c:pt idx="8">
                  <c:v>Integrace dětí se ZP do běžných škol </c:v>
                </c:pt>
                <c:pt idx="9">
                  <c:v>Vyřizování nároků na průkazy ZTP/TP </c:v>
                </c:pt>
                <c:pt idx="10">
                  <c:v>Školní vzdělávání dětí se ZP </c:v>
                </c:pt>
                <c:pt idx="11">
                  <c:v>Péče o děti v ústavech sociální péče </c:v>
                </c:pt>
                <c:pt idx="12">
                  <c:v>Péče o děti ve specializovaných léčebnách </c:v>
                </c:pt>
              </c:strCache>
            </c:strRef>
          </c:cat>
          <c:val>
            <c:numRef>
              <c:f>List1!$B$2:$B$14</c:f>
              <c:numCache>
                <c:formatCode>General</c:formatCode>
                <c:ptCount val="13"/>
                <c:pt idx="0">
                  <c:v>5.5</c:v>
                </c:pt>
                <c:pt idx="1">
                  <c:v>7</c:v>
                </c:pt>
                <c:pt idx="2">
                  <c:v>6.5</c:v>
                </c:pt>
                <c:pt idx="3">
                  <c:v>11</c:v>
                </c:pt>
                <c:pt idx="4">
                  <c:v>10</c:v>
                </c:pt>
                <c:pt idx="5">
                  <c:v>7.5</c:v>
                </c:pt>
                <c:pt idx="6">
                  <c:v>7.5</c:v>
                </c:pt>
                <c:pt idx="7">
                  <c:v>6.5</c:v>
                </c:pt>
                <c:pt idx="8">
                  <c:v>11</c:v>
                </c:pt>
                <c:pt idx="9">
                  <c:v>10.5</c:v>
                </c:pt>
                <c:pt idx="10">
                  <c:v>12</c:v>
                </c:pt>
                <c:pt idx="11">
                  <c:v>14.5</c:v>
                </c:pt>
                <c:pt idx="12">
                  <c:v>12.5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AFFFA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List1!$A$2:$A$14</c:f>
              <c:strCache>
                <c:ptCount val="13"/>
                <c:pt idx="0">
                  <c:v>Nabídka pracovního uplatnění pro děti se ZP </c:v>
                </c:pt>
                <c:pt idx="1">
                  <c:v>Nabídka chráněného bydlení pro děti se ZP </c:v>
                </c:pt>
                <c:pt idx="2">
                  <c:v>Odborné porad. rodinám, kde se narodí ZP dítě/ stane ZP po úraze </c:v>
                </c:pt>
                <c:pt idx="3">
                  <c:v>Vyřizování nároků na sociální dávky </c:v>
                </c:pt>
                <c:pt idx="4">
                  <c:v>Integrace dětí se ZP do běžného života </c:v>
                </c:pt>
                <c:pt idx="5">
                  <c:v>Změny postojů (osvěta) veřejnosti vůči dětem se ZP </c:v>
                </c:pt>
                <c:pt idx="6">
                  <c:v>Nabídka volnočasových aktivit pro děti se ZP </c:v>
                </c:pt>
                <c:pt idx="7">
                  <c:v>Vyřizování nároků na hrazení péče z veř. zdrav. pojištění </c:v>
                </c:pt>
                <c:pt idx="8">
                  <c:v>Integrace dětí se ZP do běžných škol </c:v>
                </c:pt>
                <c:pt idx="9">
                  <c:v>Vyřizování nároků na průkazy ZTP/TP </c:v>
                </c:pt>
                <c:pt idx="10">
                  <c:v>Školní vzdělávání dětí se ZP </c:v>
                </c:pt>
                <c:pt idx="11">
                  <c:v>Péče o děti v ústavech sociální péče </c:v>
                </c:pt>
                <c:pt idx="12">
                  <c:v>Péče o děti ve specializovaných léčebnách </c:v>
                </c:pt>
              </c:strCache>
            </c:strRef>
          </c:cat>
          <c:val>
            <c:numRef>
              <c:f>List1!$C$2:$C$14</c:f>
              <c:numCache>
                <c:formatCode>General</c:formatCode>
                <c:ptCount val="13"/>
                <c:pt idx="0">
                  <c:v>21.5</c:v>
                </c:pt>
                <c:pt idx="1">
                  <c:v>23</c:v>
                </c:pt>
                <c:pt idx="2">
                  <c:v>31</c:v>
                </c:pt>
                <c:pt idx="3">
                  <c:v>28.5</c:v>
                </c:pt>
                <c:pt idx="4">
                  <c:v>28.5</c:v>
                </c:pt>
                <c:pt idx="5">
                  <c:v>32.5</c:v>
                </c:pt>
                <c:pt idx="6">
                  <c:v>32.5</c:v>
                </c:pt>
                <c:pt idx="7">
                  <c:v>35.5</c:v>
                </c:pt>
                <c:pt idx="8">
                  <c:v>33</c:v>
                </c:pt>
                <c:pt idx="9">
                  <c:v>34.5</c:v>
                </c:pt>
                <c:pt idx="10">
                  <c:v>40</c:v>
                </c:pt>
                <c:pt idx="11">
                  <c:v>43</c:v>
                </c:pt>
                <c:pt idx="12">
                  <c:v>47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List1!$A$2:$A$14</c:f>
              <c:strCache>
                <c:ptCount val="13"/>
                <c:pt idx="0">
                  <c:v>Nabídka pracovního uplatnění pro děti se ZP </c:v>
                </c:pt>
                <c:pt idx="1">
                  <c:v>Nabídka chráněného bydlení pro děti se ZP </c:v>
                </c:pt>
                <c:pt idx="2">
                  <c:v>Odborné porad. rodinám, kde se narodí ZP dítě/ stane ZP po úraze </c:v>
                </c:pt>
                <c:pt idx="3">
                  <c:v>Vyřizování nároků na sociální dávky </c:v>
                </c:pt>
                <c:pt idx="4">
                  <c:v>Integrace dětí se ZP do běžného života </c:v>
                </c:pt>
                <c:pt idx="5">
                  <c:v>Změny postojů (osvěta) veřejnosti vůči dětem se ZP </c:v>
                </c:pt>
                <c:pt idx="6">
                  <c:v>Nabídka volnočasových aktivit pro děti se ZP </c:v>
                </c:pt>
                <c:pt idx="7">
                  <c:v>Vyřizování nároků na hrazení péče z veř. zdrav. pojištění </c:v>
                </c:pt>
                <c:pt idx="8">
                  <c:v>Integrace dětí se ZP do běžných škol </c:v>
                </c:pt>
                <c:pt idx="9">
                  <c:v>Vyřizování nároků na průkazy ZTP/TP </c:v>
                </c:pt>
                <c:pt idx="10">
                  <c:v>Školní vzdělávání dětí se ZP </c:v>
                </c:pt>
                <c:pt idx="11">
                  <c:v>Péče o děti v ústavech sociální péče </c:v>
                </c:pt>
                <c:pt idx="12">
                  <c:v>Péče o děti ve specializovaných léčebnách </c:v>
                </c:pt>
              </c:strCache>
            </c:strRef>
          </c:cat>
          <c:val>
            <c:numRef>
              <c:f>List1!$D$2:$D$14</c:f>
              <c:numCache>
                <c:formatCode>General</c:formatCode>
                <c:ptCount val="13"/>
                <c:pt idx="0">
                  <c:v>48.5</c:v>
                </c:pt>
                <c:pt idx="1">
                  <c:v>52.5</c:v>
                </c:pt>
                <c:pt idx="2">
                  <c:v>47</c:v>
                </c:pt>
                <c:pt idx="3">
                  <c:v>42.5</c:v>
                </c:pt>
                <c:pt idx="4">
                  <c:v>49.5</c:v>
                </c:pt>
                <c:pt idx="5">
                  <c:v>45.5</c:v>
                </c:pt>
                <c:pt idx="6">
                  <c:v>48</c:v>
                </c:pt>
                <c:pt idx="7">
                  <c:v>41</c:v>
                </c:pt>
                <c:pt idx="8">
                  <c:v>45</c:v>
                </c:pt>
                <c:pt idx="9">
                  <c:v>39</c:v>
                </c:pt>
                <c:pt idx="10">
                  <c:v>41</c:v>
                </c:pt>
                <c:pt idx="11">
                  <c:v>31</c:v>
                </c:pt>
                <c:pt idx="12">
                  <c:v>31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List1!$A$2:$A$14</c:f>
              <c:strCache>
                <c:ptCount val="13"/>
                <c:pt idx="0">
                  <c:v>Nabídka pracovního uplatnění pro děti se ZP </c:v>
                </c:pt>
                <c:pt idx="1">
                  <c:v>Nabídka chráněného bydlení pro děti se ZP </c:v>
                </c:pt>
                <c:pt idx="2">
                  <c:v>Odborné porad. rodinám, kde se narodí ZP dítě/ stane ZP po úraze </c:v>
                </c:pt>
                <c:pt idx="3">
                  <c:v>Vyřizování nároků na sociální dávky </c:v>
                </c:pt>
                <c:pt idx="4">
                  <c:v>Integrace dětí se ZP do běžného života </c:v>
                </c:pt>
                <c:pt idx="5">
                  <c:v>Změny postojů (osvěta) veřejnosti vůči dětem se ZP </c:v>
                </c:pt>
                <c:pt idx="6">
                  <c:v>Nabídka volnočasových aktivit pro děti se ZP </c:v>
                </c:pt>
                <c:pt idx="7">
                  <c:v>Vyřizování nároků na hrazení péče z veř. zdrav. pojištění </c:v>
                </c:pt>
                <c:pt idx="8">
                  <c:v>Integrace dětí se ZP do běžných škol </c:v>
                </c:pt>
                <c:pt idx="9">
                  <c:v>Vyřizování nároků na průkazy ZTP/TP </c:v>
                </c:pt>
                <c:pt idx="10">
                  <c:v>Školní vzdělávání dětí se ZP </c:v>
                </c:pt>
                <c:pt idx="11">
                  <c:v>Péče o děti v ústavech sociální péče </c:v>
                </c:pt>
                <c:pt idx="12">
                  <c:v>Péče o děti ve specializovaných léčebnách </c:v>
                </c:pt>
              </c:strCache>
            </c:strRef>
          </c:cat>
          <c:val>
            <c:numRef>
              <c:f>List1!$E$2:$E$14</c:f>
              <c:numCache>
                <c:formatCode>General</c:formatCode>
                <c:ptCount val="13"/>
                <c:pt idx="0">
                  <c:v>24.5</c:v>
                </c:pt>
                <c:pt idx="1">
                  <c:v>16</c:v>
                </c:pt>
                <c:pt idx="2">
                  <c:v>14.5</c:v>
                </c:pt>
                <c:pt idx="3">
                  <c:v>18</c:v>
                </c:pt>
                <c:pt idx="4">
                  <c:v>11</c:v>
                </c:pt>
                <c:pt idx="5">
                  <c:v>14</c:v>
                </c:pt>
                <c:pt idx="6">
                  <c:v>11</c:v>
                </c:pt>
                <c:pt idx="7">
                  <c:v>15</c:v>
                </c:pt>
                <c:pt idx="8">
                  <c:v>10.5</c:v>
                </c:pt>
                <c:pt idx="9">
                  <c:v>15.5</c:v>
                </c:pt>
                <c:pt idx="10">
                  <c:v>6.5</c:v>
                </c:pt>
                <c:pt idx="11">
                  <c:v>10</c:v>
                </c:pt>
                <c:pt idx="12">
                  <c:v>7.5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List1!$A$2:$A$14</c:f>
              <c:strCache>
                <c:ptCount val="13"/>
                <c:pt idx="0">
                  <c:v>Nabídka pracovního uplatnění pro děti se ZP </c:v>
                </c:pt>
                <c:pt idx="1">
                  <c:v>Nabídka chráněného bydlení pro děti se ZP </c:v>
                </c:pt>
                <c:pt idx="2">
                  <c:v>Odborné porad. rodinám, kde se narodí ZP dítě/ stane ZP po úraze </c:v>
                </c:pt>
                <c:pt idx="3">
                  <c:v>Vyřizování nároků na sociální dávky </c:v>
                </c:pt>
                <c:pt idx="4">
                  <c:v>Integrace dětí se ZP do běžného života </c:v>
                </c:pt>
                <c:pt idx="5">
                  <c:v>Změny postojů (osvěta) veřejnosti vůči dětem se ZP </c:v>
                </c:pt>
                <c:pt idx="6">
                  <c:v>Nabídka volnočasových aktivit pro děti se ZP </c:v>
                </c:pt>
                <c:pt idx="7">
                  <c:v>Vyřizování nároků na hrazení péče z veř. zdrav. pojištění </c:v>
                </c:pt>
                <c:pt idx="8">
                  <c:v>Integrace dětí se ZP do běžných škol </c:v>
                </c:pt>
                <c:pt idx="9">
                  <c:v>Vyřizování nároků na průkazy ZTP/TP </c:v>
                </c:pt>
                <c:pt idx="10">
                  <c:v>Školní vzdělávání dětí se ZP </c:v>
                </c:pt>
                <c:pt idx="11">
                  <c:v>Péče o děti v ústavech sociální péče </c:v>
                </c:pt>
                <c:pt idx="12">
                  <c:v>Péče o děti ve specializovaných léčebnách </c:v>
                </c:pt>
              </c:strCache>
            </c:strRef>
          </c:cat>
          <c:val>
            <c:numRef>
              <c:f>List1!$F$2:$F$14</c:f>
              <c:numCache>
                <c:formatCode>General</c:formatCode>
                <c:ptCount val="13"/>
                <c:pt idx="1">
                  <c:v>1.5</c:v>
                </c:pt>
                <c:pt idx="2">
                  <c:v>1</c:v>
                </c:pt>
                <c:pt idx="4">
                  <c:v>1</c:v>
                </c:pt>
                <c:pt idx="5">
                  <c:v>0.5</c:v>
                </c:pt>
                <c:pt idx="6">
                  <c:v>1</c:v>
                </c:pt>
                <c:pt idx="7">
                  <c:v>2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1.5</c:v>
                </c:pt>
                <c:pt idx="12">
                  <c:v>2</c:v>
                </c:pt>
              </c:numCache>
            </c:numRef>
          </c:val>
        </c:ser>
        <c:overlap val="100"/>
        <c:axId val="117822592"/>
        <c:axId val="117824128"/>
      </c:barChart>
      <c:catAx>
        <c:axId val="117822592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7824128"/>
        <c:crosses val="autoZero"/>
        <c:auto val="1"/>
        <c:lblAlgn val="ctr"/>
        <c:lblOffset val="20"/>
      </c:catAx>
      <c:valAx>
        <c:axId val="11782412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7822592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905404037597876"/>
          <c:y val="1.6836977518967643E-2"/>
          <c:w val="0.8709459544888567"/>
          <c:h val="9.2048403456897521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5038E-2"/>
          <c:w val="0.39668917685166888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zcela souhlasím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List1!$A$2:$A$12</c:f>
              <c:strCache>
                <c:ptCount val="11"/>
                <c:pt idx="0">
                  <c:v>Děti se ZP by měly být co nejvíce integrovány s ostatními dětmi </c:v>
                </c:pt>
                <c:pt idx="1">
                  <c:v>Všechno, co jsem pro svoje dítě získal(a) jsem si musel(a) najít a „vydupat“ sám(a), nikdo mi v tom nepomohl </c:v>
                </c:pt>
                <c:pt idx="2">
                  <c:v>Peníze na péči od státu využíváme výhradně pro dokrytí nákladů, které zdravotní postižení dítěte vyvolává </c:v>
                </c:pt>
                <c:pt idx="3">
                  <c:v>Mám velké obavy o to, jak se bude živit moje dítě po dosažení plnoletosti </c:v>
                </c:pt>
                <c:pt idx="4">
                  <c:v>V České republice je pomoc dětem se ZP nesystematická </c:v>
                </c:pt>
                <c:pt idx="5">
                  <c:v>Peníze na péči od státu rozhodně nestačí na to, abychom pokryli cenu služeb, které bychom mohli pro naše dítě nakoupit </c:v>
                </c:pt>
                <c:pt idx="6">
                  <c:v>V České republice jsou obrovské stavební bariéry pro děti se ZP (přístup do budov, doprava…) </c:v>
                </c:pt>
                <c:pt idx="7">
                  <c:v>Systém přehodnocování stupně závislosti by měl být změněn </c:v>
                </c:pt>
                <c:pt idx="8">
                  <c:v>Mám zájem o to, aby moje dítě bylo integrováno do běžných škol </c:v>
                </c:pt>
                <c:pt idx="9">
                  <c:v>V České republice je nedostatek sociálních služeb pro rodiny s dětmi se ZP </c:v>
                </c:pt>
                <c:pt idx="10">
                  <c:v>Největší překážky a problémy v péči o moje dítě se ZP mi klade běžná neochota úředníků 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47.5</c:v>
                </c:pt>
                <c:pt idx="1">
                  <c:v>40</c:v>
                </c:pt>
                <c:pt idx="2">
                  <c:v>41.5</c:v>
                </c:pt>
                <c:pt idx="3">
                  <c:v>42.5</c:v>
                </c:pt>
                <c:pt idx="4">
                  <c:v>35.5</c:v>
                </c:pt>
                <c:pt idx="5">
                  <c:v>42.5</c:v>
                </c:pt>
                <c:pt idx="6">
                  <c:v>34.5</c:v>
                </c:pt>
                <c:pt idx="7">
                  <c:v>37.5</c:v>
                </c:pt>
                <c:pt idx="8">
                  <c:v>42.5</c:v>
                </c:pt>
                <c:pt idx="9">
                  <c:v>30.5</c:v>
                </c:pt>
                <c:pt idx="10">
                  <c:v>37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AFFFA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List1!$A$2:$A$12</c:f>
              <c:strCache>
                <c:ptCount val="11"/>
                <c:pt idx="0">
                  <c:v>Děti se ZP by měly být co nejvíce integrovány s ostatními dětmi </c:v>
                </c:pt>
                <c:pt idx="1">
                  <c:v>Všechno, co jsem pro svoje dítě získal(a) jsem si musel(a) najít a „vydupat“ sám(a), nikdo mi v tom nepomohl </c:v>
                </c:pt>
                <c:pt idx="2">
                  <c:v>Peníze na péči od státu využíváme výhradně pro dokrytí nákladů, které zdravotní postižení dítěte vyvolává </c:v>
                </c:pt>
                <c:pt idx="3">
                  <c:v>Mám velké obavy o to, jak se bude živit moje dítě po dosažení plnoletosti </c:v>
                </c:pt>
                <c:pt idx="4">
                  <c:v>V České republice je pomoc dětem se ZP nesystematická </c:v>
                </c:pt>
                <c:pt idx="5">
                  <c:v>Peníze na péči od státu rozhodně nestačí na to, abychom pokryli cenu služeb, které bychom mohli pro naše dítě nakoupit </c:v>
                </c:pt>
                <c:pt idx="6">
                  <c:v>V České republice jsou obrovské stavební bariéry pro děti se ZP (přístup do budov, doprava…) </c:v>
                </c:pt>
                <c:pt idx="7">
                  <c:v>Systém přehodnocování stupně závislosti by měl být změněn </c:v>
                </c:pt>
                <c:pt idx="8">
                  <c:v>Mám zájem o to, aby moje dítě bylo integrováno do běžných škol </c:v>
                </c:pt>
                <c:pt idx="9">
                  <c:v>V České republice je nedostatek sociálních služeb pro rodiny s dětmi se ZP </c:v>
                </c:pt>
                <c:pt idx="10">
                  <c:v>Největší překážky a problémy v péči o moje dítě se ZP mi klade běžná neochota úředníků </c:v>
                </c:pt>
              </c:strCache>
            </c:strRef>
          </c:cat>
          <c:val>
            <c:numRef>
              <c:f>List1!$C$2:$C$12</c:f>
              <c:numCache>
                <c:formatCode>General</c:formatCode>
                <c:ptCount val="11"/>
                <c:pt idx="0">
                  <c:v>43.5</c:v>
                </c:pt>
                <c:pt idx="1">
                  <c:v>46</c:v>
                </c:pt>
                <c:pt idx="2">
                  <c:v>44.5</c:v>
                </c:pt>
                <c:pt idx="3">
                  <c:v>41.5</c:v>
                </c:pt>
                <c:pt idx="4">
                  <c:v>47</c:v>
                </c:pt>
                <c:pt idx="5">
                  <c:v>39.5</c:v>
                </c:pt>
                <c:pt idx="6">
                  <c:v>46.5</c:v>
                </c:pt>
                <c:pt idx="7">
                  <c:v>43</c:v>
                </c:pt>
                <c:pt idx="8">
                  <c:v>37.5</c:v>
                </c:pt>
                <c:pt idx="9">
                  <c:v>48</c:v>
                </c:pt>
                <c:pt idx="10">
                  <c:v>41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List1!$A$2:$A$12</c:f>
              <c:strCache>
                <c:ptCount val="11"/>
                <c:pt idx="0">
                  <c:v>Děti se ZP by měly být co nejvíce integrovány s ostatními dětmi </c:v>
                </c:pt>
                <c:pt idx="1">
                  <c:v>Všechno, co jsem pro svoje dítě získal(a) jsem si musel(a) najít a „vydupat“ sám(a), nikdo mi v tom nepomohl </c:v>
                </c:pt>
                <c:pt idx="2">
                  <c:v>Peníze na péči od státu využíváme výhradně pro dokrytí nákladů, které zdravotní postižení dítěte vyvolává </c:v>
                </c:pt>
                <c:pt idx="3">
                  <c:v>Mám velké obavy o to, jak se bude živit moje dítě po dosažení plnoletosti </c:v>
                </c:pt>
                <c:pt idx="4">
                  <c:v>V České republice je pomoc dětem se ZP nesystematická </c:v>
                </c:pt>
                <c:pt idx="5">
                  <c:v>Peníze na péči od státu rozhodně nestačí na to, abychom pokryli cenu služeb, které bychom mohli pro naše dítě nakoupit </c:v>
                </c:pt>
                <c:pt idx="6">
                  <c:v>V České republice jsou obrovské stavební bariéry pro děti se ZP (přístup do budov, doprava…) </c:v>
                </c:pt>
                <c:pt idx="7">
                  <c:v>Systém přehodnocování stupně závislosti by měl být změněn </c:v>
                </c:pt>
                <c:pt idx="8">
                  <c:v>Mám zájem o to, aby moje dítě bylo integrováno do běžných škol </c:v>
                </c:pt>
                <c:pt idx="9">
                  <c:v>V České republice je nedostatek sociálních služeb pro rodiny s dětmi se ZP </c:v>
                </c:pt>
                <c:pt idx="10">
                  <c:v>Největší překážky a problémy v péči o moje dítě se ZP mi klade běžná neochota úředníků </c:v>
                </c:pt>
              </c:strCache>
            </c:strRef>
          </c:cat>
          <c:val>
            <c:numRef>
              <c:f>List1!$D$2:$D$12</c:f>
              <c:numCache>
                <c:formatCode>General</c:formatCode>
                <c:ptCount val="11"/>
                <c:pt idx="0">
                  <c:v>8</c:v>
                </c:pt>
                <c:pt idx="1">
                  <c:v>14</c:v>
                </c:pt>
                <c:pt idx="2">
                  <c:v>12</c:v>
                </c:pt>
                <c:pt idx="3">
                  <c:v>14</c:v>
                </c:pt>
                <c:pt idx="4">
                  <c:v>17.5</c:v>
                </c:pt>
                <c:pt idx="5">
                  <c:v>13.5</c:v>
                </c:pt>
                <c:pt idx="6">
                  <c:v>17</c:v>
                </c:pt>
                <c:pt idx="7">
                  <c:v>17</c:v>
                </c:pt>
                <c:pt idx="8">
                  <c:v>17</c:v>
                </c:pt>
                <c:pt idx="9">
                  <c:v>18</c:v>
                </c:pt>
                <c:pt idx="10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nesouhlasím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List1!$A$2:$A$12</c:f>
              <c:strCache>
                <c:ptCount val="11"/>
                <c:pt idx="0">
                  <c:v>Děti se ZP by měly být co nejvíce integrovány s ostatními dětmi </c:v>
                </c:pt>
                <c:pt idx="1">
                  <c:v>Všechno, co jsem pro svoje dítě získal(a) jsem si musel(a) najít a „vydupat“ sám(a), nikdo mi v tom nepomohl </c:v>
                </c:pt>
                <c:pt idx="2">
                  <c:v>Peníze na péči od státu využíváme výhradně pro dokrytí nákladů, které zdravotní postižení dítěte vyvolává </c:v>
                </c:pt>
                <c:pt idx="3">
                  <c:v>Mám velké obavy o to, jak se bude živit moje dítě po dosažení plnoletosti </c:v>
                </c:pt>
                <c:pt idx="4">
                  <c:v>V České republice je pomoc dětem se ZP nesystematická </c:v>
                </c:pt>
                <c:pt idx="5">
                  <c:v>Peníze na péči od státu rozhodně nestačí na to, abychom pokryli cenu služeb, které bychom mohli pro naše dítě nakoupit </c:v>
                </c:pt>
                <c:pt idx="6">
                  <c:v>V České republice jsou obrovské stavební bariéry pro děti se ZP (přístup do budov, doprava…) </c:v>
                </c:pt>
                <c:pt idx="7">
                  <c:v>Systém přehodnocování stupně závislosti by měl být změněn </c:v>
                </c:pt>
                <c:pt idx="8">
                  <c:v>Mám zájem o to, aby moje dítě bylo integrováno do běžných škol </c:v>
                </c:pt>
                <c:pt idx="9">
                  <c:v>V České republice je nedostatek sociálních služeb pro rodiny s dětmi se ZP </c:v>
                </c:pt>
                <c:pt idx="10">
                  <c:v>Největší překážky a problémy v péči o moje dítě se ZP mi klade běžná neochota úředníků </c:v>
                </c:pt>
              </c:strCache>
            </c:strRef>
          </c:cat>
          <c:val>
            <c:numRef>
              <c:f>List1!$E$2:$E$12</c:f>
              <c:numCache>
                <c:formatCode>General</c:formatCode>
                <c:ptCount val="11"/>
                <c:pt idx="0">
                  <c:v>1</c:v>
                </c:pt>
                <c:pt idx="2">
                  <c:v>2</c:v>
                </c:pt>
                <c:pt idx="3">
                  <c:v>2</c:v>
                </c:pt>
                <c:pt idx="5">
                  <c:v>3.5</c:v>
                </c:pt>
                <c:pt idx="6">
                  <c:v>2</c:v>
                </c:pt>
                <c:pt idx="7">
                  <c:v>2.5</c:v>
                </c:pt>
                <c:pt idx="8">
                  <c:v>2.5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List1!$A$2:$A$12</c:f>
              <c:strCache>
                <c:ptCount val="11"/>
                <c:pt idx="0">
                  <c:v>Děti se ZP by měly být co nejvíce integrovány s ostatními dětmi </c:v>
                </c:pt>
                <c:pt idx="1">
                  <c:v>Všechno, co jsem pro svoje dítě získal(a) jsem si musel(a) najít a „vydupat“ sám(a), nikdo mi v tom nepomohl </c:v>
                </c:pt>
                <c:pt idx="2">
                  <c:v>Peníze na péči od státu využíváme výhradně pro dokrytí nákladů, které zdravotní postižení dítěte vyvolává </c:v>
                </c:pt>
                <c:pt idx="3">
                  <c:v>Mám velké obavy o to, jak se bude živit moje dítě po dosažení plnoletosti </c:v>
                </c:pt>
                <c:pt idx="4">
                  <c:v>V České republice je pomoc dětem se ZP nesystematická </c:v>
                </c:pt>
                <c:pt idx="5">
                  <c:v>Peníze na péči od státu rozhodně nestačí na to, abychom pokryli cenu služeb, které bychom mohli pro naše dítě nakoupit </c:v>
                </c:pt>
                <c:pt idx="6">
                  <c:v>V České republice jsou obrovské stavební bariéry pro děti se ZP (přístup do budov, doprava…) </c:v>
                </c:pt>
                <c:pt idx="7">
                  <c:v>Systém přehodnocování stupně závislosti by měl být změněn </c:v>
                </c:pt>
                <c:pt idx="8">
                  <c:v>Mám zájem o to, aby moje dítě bylo integrováno do běžných škol </c:v>
                </c:pt>
                <c:pt idx="9">
                  <c:v>V České republice je nedostatek sociálních služeb pro rodiny s dětmi se ZP </c:v>
                </c:pt>
                <c:pt idx="10">
                  <c:v>Největší překážky a problémy v péči o moje dítě se ZP mi klade běžná neochota úředníků </c:v>
                </c:pt>
              </c:strCache>
            </c:strRef>
          </c:cat>
          <c:val>
            <c:numRef>
              <c:f>List1!$F$2:$F$12</c:f>
              <c:numCache>
                <c:formatCode>General</c:formatCode>
                <c:ptCount val="11"/>
                <c:pt idx="5">
                  <c:v>1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val>
        </c:ser>
        <c:overlap val="100"/>
        <c:axId val="118024832"/>
        <c:axId val="118104448"/>
      </c:barChart>
      <c:catAx>
        <c:axId val="118024832"/>
        <c:scaling>
          <c:orientation val="maxMin"/>
        </c:scaling>
        <c:axPos val="l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8104448"/>
        <c:crosses val="autoZero"/>
        <c:auto val="1"/>
        <c:lblAlgn val="ctr"/>
        <c:lblOffset val="20"/>
      </c:catAx>
      <c:valAx>
        <c:axId val="11810444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8024832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905404037597876"/>
          <c:y val="1.683697751896765E-2"/>
          <c:w val="0.87094595448885714"/>
          <c:h val="9.2048403456897521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56597093785390262"/>
          <c:y val="9.1055396072335079E-2"/>
          <c:w val="0.39668917685166905"/>
          <c:h val="0.81500709598640653"/>
        </c:manualLayout>
      </c:layout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zcela souhlasím</c:v>
                </c:pt>
              </c:strCache>
            </c:strRef>
          </c:tx>
          <c:spPr>
            <a:solidFill>
              <a:srgbClr val="0099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List1!$A$2:$A$11</c:f>
              <c:strCache>
                <c:ptCount val="10"/>
                <c:pt idx="0">
                  <c:v>Ze systému hodnocení stupně závislosti dítěte mám dojem, že mi stát nevěří a myslí si, že chci čerpat peníze pro svoje dítě neprávem </c:v>
                </c:pt>
                <c:pt idx="1">
                  <c:v>Příspěvky zdravotní pojišťovny na zdravotnické pomůcky pro děti se ZP nepokrývají ani polovinu ceny těchto pomůcek </c:v>
                </c:pt>
                <c:pt idx="2">
                  <c:v>Systém přehodnocování stupně závislosti se nehodí pro postižení mého dítěte </c:v>
                </c:pt>
                <c:pt idx="3">
                  <c:v>Chybí mi nabídka právního a sociálně právního poradenství pro rodiče dětí se ZP </c:v>
                </c:pt>
                <c:pt idx="4">
                  <c:v>Pokud rodič dítěte se ZP nemá Internet, vůbec neví o tom, co by mohl pro svoje dítě získat a co mu nabídnout </c:v>
                </c:pt>
                <c:pt idx="5">
                  <c:v>Chybí mi nabídka psychologické podpory pro rodiče dětí se ZP </c:v>
                </c:pt>
                <c:pt idx="6">
                  <c:v>Zcela mi chybí služby odlehčovacího střediska pro rodiče dětí se ZP, co má moje dítě </c:v>
                </c:pt>
                <c:pt idx="7">
                  <c:v>Chybí mi nabídka odborných lékařských a terapeutických služeb pro ZP, které má moje dítě </c:v>
                </c:pt>
                <c:pt idx="8">
                  <c:v>Za peníze na péči nakupuji služby neziskových organizací a státních institucí </c:v>
                </c:pt>
                <c:pt idx="9">
                  <c:v>Vyhovuje mi současný Zákon o sociálních službách tím, jak nasměroval peníze do naší rodiny 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37.5</c:v>
                </c:pt>
                <c:pt idx="1">
                  <c:v>32</c:v>
                </c:pt>
                <c:pt idx="2">
                  <c:v>24.5</c:v>
                </c:pt>
                <c:pt idx="3">
                  <c:v>22.5</c:v>
                </c:pt>
                <c:pt idx="4">
                  <c:v>31</c:v>
                </c:pt>
                <c:pt idx="5">
                  <c:v>24</c:v>
                </c:pt>
                <c:pt idx="6">
                  <c:v>21</c:v>
                </c:pt>
                <c:pt idx="7">
                  <c:v>18.5</c:v>
                </c:pt>
                <c:pt idx="8">
                  <c:v>14.5</c:v>
                </c:pt>
                <c:pt idx="9">
                  <c:v>13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AFFFA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List1!$A$2:$A$11</c:f>
              <c:strCache>
                <c:ptCount val="10"/>
                <c:pt idx="0">
                  <c:v>Ze systému hodnocení stupně závislosti dítěte mám dojem, že mi stát nevěří a myslí si, že chci čerpat peníze pro svoje dítě neprávem </c:v>
                </c:pt>
                <c:pt idx="1">
                  <c:v>Příspěvky zdravotní pojišťovny na zdravotnické pomůcky pro děti se ZP nepokrývají ani polovinu ceny těchto pomůcek </c:v>
                </c:pt>
                <c:pt idx="2">
                  <c:v>Systém přehodnocování stupně závislosti se nehodí pro postižení mého dítěte </c:v>
                </c:pt>
                <c:pt idx="3">
                  <c:v>Chybí mi nabídka právního a sociálně právního poradenství pro rodiče dětí se ZP </c:v>
                </c:pt>
                <c:pt idx="4">
                  <c:v>Pokud rodič dítěte se ZP nemá Internet, vůbec neví o tom, co by mohl pro svoje dítě získat a co mu nabídnout </c:v>
                </c:pt>
                <c:pt idx="5">
                  <c:v>Chybí mi nabídka psychologické podpory pro rodiče dětí se ZP </c:v>
                </c:pt>
                <c:pt idx="6">
                  <c:v>Zcela mi chybí služby odlehčovacího střediska pro rodiče dětí se ZP, co má moje dítě </c:v>
                </c:pt>
                <c:pt idx="7">
                  <c:v>Chybí mi nabídka odborných lékařských a terapeutických služeb pro ZP, které má moje dítě </c:v>
                </c:pt>
                <c:pt idx="8">
                  <c:v>Za peníze na péči nakupuji služby neziskových organizací a státních institucí </c:v>
                </c:pt>
                <c:pt idx="9">
                  <c:v>Vyhovuje mi současný Zákon o sociálních službách tím, jak nasměroval peníze do naší rodiny </c:v>
                </c:pt>
              </c:strCache>
            </c:strRef>
          </c:cat>
          <c:val>
            <c:numRef>
              <c:f>List1!$C$2:$C$11</c:f>
              <c:numCache>
                <c:formatCode>General</c:formatCode>
                <c:ptCount val="10"/>
                <c:pt idx="0">
                  <c:v>40.5</c:v>
                </c:pt>
                <c:pt idx="1">
                  <c:v>45.5</c:v>
                </c:pt>
                <c:pt idx="2">
                  <c:v>46</c:v>
                </c:pt>
                <c:pt idx="3">
                  <c:v>46.5</c:v>
                </c:pt>
                <c:pt idx="4">
                  <c:v>37.5</c:v>
                </c:pt>
                <c:pt idx="5">
                  <c:v>41.5</c:v>
                </c:pt>
                <c:pt idx="6">
                  <c:v>42.5</c:v>
                </c:pt>
                <c:pt idx="7">
                  <c:v>40.5</c:v>
                </c:pt>
                <c:pt idx="8">
                  <c:v>40</c:v>
                </c:pt>
                <c:pt idx="9">
                  <c:v>33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FF9F9F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List1!$A$2:$A$11</c:f>
              <c:strCache>
                <c:ptCount val="10"/>
                <c:pt idx="0">
                  <c:v>Ze systému hodnocení stupně závislosti dítěte mám dojem, že mi stát nevěří a myslí si, že chci čerpat peníze pro svoje dítě neprávem </c:v>
                </c:pt>
                <c:pt idx="1">
                  <c:v>Příspěvky zdravotní pojišťovny na zdravotnické pomůcky pro děti se ZP nepokrývají ani polovinu ceny těchto pomůcek </c:v>
                </c:pt>
                <c:pt idx="2">
                  <c:v>Systém přehodnocování stupně závislosti se nehodí pro postižení mého dítěte </c:v>
                </c:pt>
                <c:pt idx="3">
                  <c:v>Chybí mi nabídka právního a sociálně právního poradenství pro rodiče dětí se ZP </c:v>
                </c:pt>
                <c:pt idx="4">
                  <c:v>Pokud rodič dítěte se ZP nemá Internet, vůbec neví o tom, co by mohl pro svoje dítě získat a co mu nabídnout </c:v>
                </c:pt>
                <c:pt idx="5">
                  <c:v>Chybí mi nabídka psychologické podpory pro rodiče dětí se ZP </c:v>
                </c:pt>
                <c:pt idx="6">
                  <c:v>Zcela mi chybí služby odlehčovacího střediska pro rodiče dětí se ZP, co má moje dítě </c:v>
                </c:pt>
                <c:pt idx="7">
                  <c:v>Chybí mi nabídka odborných lékařských a terapeutických služeb pro ZP, které má moje dítě </c:v>
                </c:pt>
                <c:pt idx="8">
                  <c:v>Za peníze na péči nakupuji služby neziskových organizací a státních institucí </c:v>
                </c:pt>
                <c:pt idx="9">
                  <c:v>Vyhovuje mi současný Zákon o sociálních službách tím, jak nasměroval peníze do naší rodiny </c:v>
                </c:pt>
              </c:strCache>
            </c:strRef>
          </c:cat>
          <c:val>
            <c:numRef>
              <c:f>List1!$D$2:$D$11</c:f>
              <c:numCache>
                <c:formatCode>General</c:formatCode>
                <c:ptCount val="10"/>
                <c:pt idx="0">
                  <c:v>18.5</c:v>
                </c:pt>
                <c:pt idx="1">
                  <c:v>18.5</c:v>
                </c:pt>
                <c:pt idx="2">
                  <c:v>25.5</c:v>
                </c:pt>
                <c:pt idx="3">
                  <c:v>26.5</c:v>
                </c:pt>
                <c:pt idx="4">
                  <c:v>28.5</c:v>
                </c:pt>
                <c:pt idx="5">
                  <c:v>28.5</c:v>
                </c:pt>
                <c:pt idx="6">
                  <c:v>30.5</c:v>
                </c:pt>
                <c:pt idx="7">
                  <c:v>32.5</c:v>
                </c:pt>
                <c:pt idx="8">
                  <c:v>32</c:v>
                </c:pt>
                <c:pt idx="9">
                  <c:v>32.5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zcela nesouhlasím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strRef>
              <c:f>List1!$A$2:$A$11</c:f>
              <c:strCache>
                <c:ptCount val="10"/>
                <c:pt idx="0">
                  <c:v>Ze systému hodnocení stupně závislosti dítěte mám dojem, že mi stát nevěří a myslí si, že chci čerpat peníze pro svoje dítě neprávem </c:v>
                </c:pt>
                <c:pt idx="1">
                  <c:v>Příspěvky zdravotní pojišťovny na zdravotnické pomůcky pro děti se ZP nepokrývají ani polovinu ceny těchto pomůcek </c:v>
                </c:pt>
                <c:pt idx="2">
                  <c:v>Systém přehodnocování stupně závislosti se nehodí pro postižení mého dítěte </c:v>
                </c:pt>
                <c:pt idx="3">
                  <c:v>Chybí mi nabídka právního a sociálně právního poradenství pro rodiče dětí se ZP </c:v>
                </c:pt>
                <c:pt idx="4">
                  <c:v>Pokud rodič dítěte se ZP nemá Internet, vůbec neví o tom, co by mohl pro svoje dítě získat a co mu nabídnout </c:v>
                </c:pt>
                <c:pt idx="5">
                  <c:v>Chybí mi nabídka psychologické podpory pro rodiče dětí se ZP </c:v>
                </c:pt>
                <c:pt idx="6">
                  <c:v>Zcela mi chybí služby odlehčovacího střediska pro rodiče dětí se ZP, co má moje dítě </c:v>
                </c:pt>
                <c:pt idx="7">
                  <c:v>Chybí mi nabídka odborných lékařských a terapeutických služeb pro ZP, které má moje dítě </c:v>
                </c:pt>
                <c:pt idx="8">
                  <c:v>Za peníze na péči nakupuji služby neziskových organizací a státních institucí </c:v>
                </c:pt>
                <c:pt idx="9">
                  <c:v>Vyhovuje mi současný Zákon o sociálních službách tím, jak nasměroval peníze do naší rodiny </c:v>
                </c:pt>
              </c:strCache>
            </c:strRef>
          </c:cat>
          <c:val>
            <c:numRef>
              <c:f>List1!$E$2:$E$11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13.5</c:v>
                </c:pt>
                <c:pt idx="9">
                  <c:v>21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cat>
            <c:strRef>
              <c:f>List1!$A$2:$A$11</c:f>
              <c:strCache>
                <c:ptCount val="10"/>
                <c:pt idx="0">
                  <c:v>Ze systému hodnocení stupně závislosti dítěte mám dojem, že mi stát nevěří a myslí si, že chci čerpat peníze pro svoje dítě neprávem </c:v>
                </c:pt>
                <c:pt idx="1">
                  <c:v>Příspěvky zdravotní pojišťovny na zdravotnické pomůcky pro děti se ZP nepokrývají ani polovinu ceny těchto pomůcek </c:v>
                </c:pt>
                <c:pt idx="2">
                  <c:v>Systém přehodnocování stupně závislosti se nehodí pro postižení mého dítěte </c:v>
                </c:pt>
                <c:pt idx="3">
                  <c:v>Chybí mi nabídka právního a sociálně právního poradenství pro rodiče dětí se ZP </c:v>
                </c:pt>
                <c:pt idx="4">
                  <c:v>Pokud rodič dítěte se ZP nemá Internet, vůbec neví o tom, co by mohl pro svoje dítě získat a co mu nabídnout </c:v>
                </c:pt>
                <c:pt idx="5">
                  <c:v>Chybí mi nabídka psychologické podpory pro rodiče dětí se ZP </c:v>
                </c:pt>
                <c:pt idx="6">
                  <c:v>Zcela mi chybí služby odlehčovacího střediska pro rodiče dětí se ZP, co má moje dítě </c:v>
                </c:pt>
                <c:pt idx="7">
                  <c:v>Chybí mi nabídka odborných lékařských a terapeutických služeb pro ZP, které má moje dítě </c:v>
                </c:pt>
                <c:pt idx="8">
                  <c:v>Za peníze na péči nakupuji služby neziskových organizací a státních institucí </c:v>
                </c:pt>
                <c:pt idx="9">
                  <c:v>Vyhovuje mi současný Zákon o sociálních službách tím, jak nasměroval peníze do naší rodiny </c:v>
                </c:pt>
              </c:strCache>
            </c:strRef>
          </c:cat>
          <c:val>
            <c:numRef>
              <c:f>List1!$F$2:$F$11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3">
                  <c:v>0.5</c:v>
                </c:pt>
                <c:pt idx="5">
                  <c:v>1</c:v>
                </c:pt>
                <c:pt idx="6">
                  <c:v>1</c:v>
                </c:pt>
                <c:pt idx="7">
                  <c:v>1.5</c:v>
                </c:pt>
                <c:pt idx="9">
                  <c:v>0.5</c:v>
                </c:pt>
              </c:numCache>
            </c:numRef>
          </c:val>
        </c:ser>
        <c:overlap val="100"/>
        <c:axId val="117293824"/>
        <c:axId val="117295360"/>
      </c:barChart>
      <c:catAx>
        <c:axId val="117293824"/>
        <c:scaling>
          <c:orientation val="maxMin"/>
        </c:scaling>
        <c:axPos val="l"/>
        <c:numFmt formatCode="General" sourceLinked="1"/>
        <c:tickLblPos val="nextTo"/>
        <c:txPr>
          <a:bodyPr/>
          <a:lstStyle/>
          <a:p>
            <a:pPr>
              <a:defRPr sz="1050" b="1"/>
            </a:pPr>
            <a:endParaRPr lang="cs-CZ"/>
          </a:p>
        </c:txPr>
        <c:crossAx val="117295360"/>
        <c:crosses val="autoZero"/>
        <c:auto val="1"/>
        <c:lblAlgn val="ctr"/>
        <c:lblOffset val="20"/>
      </c:catAx>
      <c:valAx>
        <c:axId val="117295360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900" b="1"/>
            </a:pPr>
            <a:endParaRPr lang="cs-CZ"/>
          </a:p>
        </c:txPr>
        <c:crossAx val="117293824"/>
        <c:crosses val="max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2905404037597876"/>
          <c:y val="1.6836977518967657E-2"/>
          <c:w val="0.8709459544888577"/>
          <c:h val="9.2048403456897521E-2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>
        <c:manualLayout>
          <c:layoutTarget val="inner"/>
          <c:xMode val="edge"/>
          <c:yMode val="edge"/>
          <c:x val="0.32250388110060241"/>
          <c:y val="5.7420420504493523E-2"/>
          <c:w val="0.47961507790649088"/>
          <c:h val="0.849603852291510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 b="1" baseline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Val val="1"/>
            <c:showLeaderLines val="1"/>
          </c:dLbls>
          <c:cat>
            <c:strRef>
              <c:f>List1!$A$2:$A$5</c:f>
              <c:strCache>
                <c:ptCount val="4"/>
                <c:pt idx="0">
                  <c:v>2 - 5 let</c:v>
                </c:pt>
                <c:pt idx="1">
                  <c:v>6 - 10 let</c:v>
                </c:pt>
                <c:pt idx="2">
                  <c:v>11 - 14 let</c:v>
                </c:pt>
                <c:pt idx="3">
                  <c:v>15 - 18 let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22</c:v>
                </c:pt>
                <c:pt idx="1">
                  <c:v>33</c:v>
                </c:pt>
                <c:pt idx="2">
                  <c:v>23</c:v>
                </c:pt>
                <c:pt idx="3">
                  <c:v>22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Nejsem členem žádných sdružení ze zásady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Nejsem členem, ale jsem se sdružením v kontaktu</c:v>
                </c:pt>
              </c:strCache>
            </c:strRef>
          </c:tx>
          <c:spPr>
            <a:solidFill>
              <a:srgbClr val="C00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38.800000000000004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Byl(a) jsem členem, ale členství mi nic nepřinášelo, nemělo to smysl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7.6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Byl(a) jsem členem, ale sdružení se zajímá pouze o zájmy svého vedení a svůj provoz</c:v>
                </c:pt>
              </c:strCache>
            </c:strRef>
          </c:tx>
          <c:spPr>
            <a:solidFill>
              <a:srgbClr val="7030A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List1!$E$2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Byl(a) jsem členem, ale nechce se mi utrácet peníze za příspěvky</c:v>
                </c:pt>
              </c:strCache>
            </c:strRef>
          </c:tx>
          <c:spPr>
            <a:solidFill>
              <a:srgbClr val="00B05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List1!$F$2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  <c:pt idx="0">
                  <c:v>19.399999999999999</c:v>
                </c:pt>
              </c:numCache>
            </c:numRef>
          </c:cat>
          <c:val>
            <c:numRef>
              <c:f>List1!$G$2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overlap val="100"/>
        <c:axId val="118450816"/>
        <c:axId val="118468992"/>
      </c:barChart>
      <c:catAx>
        <c:axId val="118450816"/>
        <c:scaling>
          <c:orientation val="minMax"/>
        </c:scaling>
        <c:delete val="1"/>
        <c:axPos val="b"/>
        <c:numFmt formatCode="General" sourceLinked="1"/>
        <c:tickLblPos val="none"/>
        <c:crossAx val="118468992"/>
        <c:crosses val="autoZero"/>
        <c:auto val="1"/>
        <c:lblAlgn val="ctr"/>
        <c:lblOffset val="100"/>
      </c:catAx>
      <c:valAx>
        <c:axId val="11846899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1845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235317191342669"/>
          <c:y val="8.6177420655318013E-2"/>
          <c:w val="0.32034956809059778"/>
          <c:h val="0.90364496719378828"/>
        </c:manualLayout>
      </c:layout>
      <c:txPr>
        <a:bodyPr/>
        <a:lstStyle/>
        <a:p>
          <a:pPr>
            <a:defRPr sz="8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solidFill>
              <a:srgbClr val="006600"/>
            </a:solidFill>
          </c:spPr>
          <c:dPt>
            <c:idx val="1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Val val="1"/>
            <c:showLeaderLines val="1"/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</c:ser>
        <c:firstSliceAng val="247"/>
      </c:pie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1778242677824249"/>
          <c:y val="3.3898305084745811E-2"/>
          <c:w val="0.44142259414226093"/>
          <c:h val="0.76949152542373056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8000"/>
            </a:solidFill>
            <a:ln w="18670">
              <a:noFill/>
            </a:ln>
          </c:spPr>
          <c:dLbls>
            <c:numFmt formatCode="0" sourceLinked="0"/>
            <c:spPr>
              <a:noFill/>
              <a:ln w="18670">
                <a:noFill/>
              </a:ln>
            </c:spPr>
            <c:txPr>
              <a:bodyPr/>
              <a:lstStyle/>
              <a:p>
                <a:pPr>
                  <a:defRPr sz="1323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větší tolerancí vůči postižení celkově - stát</c:v>
                </c:pt>
                <c:pt idx="1">
                  <c:v>větší tolerancí vůči postižení celkově - NO</c:v>
                </c:pt>
                <c:pt idx="3">
                  <c:v>vstřícnějším postojem k integraci - stát</c:v>
                </c:pt>
                <c:pt idx="4">
                  <c:v>vstřícnějším postojem k integraci - NO</c:v>
                </c:pt>
                <c:pt idx="6">
                  <c:v>individuálními dary neziskovým organizacím - stát</c:v>
                </c:pt>
                <c:pt idx="7">
                  <c:v>individuálními dary neziskovým organizacím - NO</c:v>
                </c:pt>
                <c:pt idx="9">
                  <c:v>vyšší účastí na veřejných sbírkách - stát</c:v>
                </c:pt>
                <c:pt idx="10">
                  <c:v>vyšší účastí na veřejných sbírkách - NO</c:v>
                </c:pt>
                <c:pt idx="12">
                  <c:v>individ dary přímo rodinám s dětmi se ZP - stát</c:v>
                </c:pt>
                <c:pt idx="13">
                  <c:v>individ dary přímo rodinám s dětmi se ZP - NO</c:v>
                </c:pt>
                <c:pt idx="15">
                  <c:v>jinak - stát</c:v>
                </c:pt>
                <c:pt idx="16">
                  <c:v>jinak - NO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74</c:v>
                </c:pt>
                <c:pt idx="1">
                  <c:v>77.7</c:v>
                </c:pt>
                <c:pt idx="3">
                  <c:v>66.5</c:v>
                </c:pt>
                <c:pt idx="4">
                  <c:v>75</c:v>
                </c:pt>
                <c:pt idx="6">
                  <c:v>38.5</c:v>
                </c:pt>
                <c:pt idx="7">
                  <c:v>58</c:v>
                </c:pt>
                <c:pt idx="9">
                  <c:v>28</c:v>
                </c:pt>
                <c:pt idx="10">
                  <c:v>52.7</c:v>
                </c:pt>
                <c:pt idx="12">
                  <c:v>25.5</c:v>
                </c:pt>
                <c:pt idx="13">
                  <c:v>40.4</c:v>
                </c:pt>
                <c:pt idx="15">
                  <c:v>10.5</c:v>
                </c:pt>
                <c:pt idx="16">
                  <c:v>3.2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99CC00"/>
            </a:solidFill>
            <a:ln w="18670">
              <a:noFill/>
            </a:ln>
          </c:spPr>
          <c:dLbls>
            <c:dLbl>
              <c:idx val="5"/>
              <c:delete val="1"/>
            </c:dLbl>
            <c:numFmt formatCode="0" sourceLinked="0"/>
            <c:spPr>
              <a:noFill/>
              <a:ln w="18670">
                <a:noFill/>
              </a:ln>
            </c:spPr>
            <c:txPr>
              <a:bodyPr/>
              <a:lstStyle/>
              <a:p>
                <a:pPr>
                  <a:defRPr sz="1323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větší tolerancí vůči postižení celkově - stát</c:v>
                </c:pt>
                <c:pt idx="1">
                  <c:v>větší tolerancí vůči postižení celkově - NO</c:v>
                </c:pt>
                <c:pt idx="3">
                  <c:v>vstřícnějším postojem k integraci - stát</c:v>
                </c:pt>
                <c:pt idx="4">
                  <c:v>vstřícnějším postojem k integraci - NO</c:v>
                </c:pt>
                <c:pt idx="6">
                  <c:v>individuálními dary neziskovým organizacím - stát</c:v>
                </c:pt>
                <c:pt idx="7">
                  <c:v>individuálními dary neziskovým organizacím - NO</c:v>
                </c:pt>
                <c:pt idx="9">
                  <c:v>vyšší účastí na veřejných sbírkách - stát</c:v>
                </c:pt>
                <c:pt idx="10">
                  <c:v>vyšší účastí na veřejných sbírkách - NO</c:v>
                </c:pt>
                <c:pt idx="12">
                  <c:v>individ dary přímo rodinám s dětmi se ZP - stát</c:v>
                </c:pt>
                <c:pt idx="13">
                  <c:v>individ dary přímo rodinám s dětmi se ZP - NO</c:v>
                </c:pt>
                <c:pt idx="15">
                  <c:v>jinak - stát</c:v>
                </c:pt>
                <c:pt idx="16">
                  <c:v>jinak - NO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20.5</c:v>
                </c:pt>
                <c:pt idx="1">
                  <c:v>17.600000000000001</c:v>
                </c:pt>
                <c:pt idx="3">
                  <c:v>28</c:v>
                </c:pt>
                <c:pt idx="4">
                  <c:v>18.600000000000001</c:v>
                </c:pt>
                <c:pt idx="6">
                  <c:v>41</c:v>
                </c:pt>
                <c:pt idx="7">
                  <c:v>30.3</c:v>
                </c:pt>
                <c:pt idx="9">
                  <c:v>43</c:v>
                </c:pt>
                <c:pt idx="10">
                  <c:v>27.1</c:v>
                </c:pt>
                <c:pt idx="12">
                  <c:v>38.5</c:v>
                </c:pt>
                <c:pt idx="13">
                  <c:v>31.9</c:v>
                </c:pt>
                <c:pt idx="15">
                  <c:v>0.5</c:v>
                </c:pt>
                <c:pt idx="16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900"/>
            </a:solidFill>
            <a:ln w="18670">
              <a:noFill/>
            </a:ln>
          </c:spPr>
          <c:dLbls>
            <c:numFmt formatCode="0" sourceLinked="0"/>
            <c:spPr>
              <a:noFill/>
              <a:ln w="18670">
                <a:noFill/>
              </a:ln>
            </c:spPr>
            <c:txPr>
              <a:bodyPr/>
              <a:lstStyle/>
              <a:p>
                <a:pPr>
                  <a:defRPr sz="1323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větší tolerancí vůči postižení celkově - stát</c:v>
                </c:pt>
                <c:pt idx="1">
                  <c:v>větší tolerancí vůči postižení celkově - NO</c:v>
                </c:pt>
                <c:pt idx="3">
                  <c:v>vstřícnějším postojem k integraci - stát</c:v>
                </c:pt>
                <c:pt idx="4">
                  <c:v>vstřícnějším postojem k integraci - NO</c:v>
                </c:pt>
                <c:pt idx="6">
                  <c:v>individuálními dary neziskovým organizacím - stát</c:v>
                </c:pt>
                <c:pt idx="7">
                  <c:v>individuálními dary neziskovým organizacím - NO</c:v>
                </c:pt>
                <c:pt idx="9">
                  <c:v>vyšší účastí na veřejných sbírkách - stát</c:v>
                </c:pt>
                <c:pt idx="10">
                  <c:v>vyšší účastí na veřejných sbírkách - NO</c:v>
                </c:pt>
                <c:pt idx="12">
                  <c:v>individ dary přímo rodinám s dětmi se ZP - stát</c:v>
                </c:pt>
                <c:pt idx="13">
                  <c:v>individ dary přímo rodinám s dětmi se ZP - NO</c:v>
                </c:pt>
                <c:pt idx="15">
                  <c:v>jinak - stát</c:v>
                </c:pt>
                <c:pt idx="16">
                  <c:v>jinak - NO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</c:v>
                </c:pt>
                <c:pt idx="1">
                  <c:v>1.1000000000000001</c:v>
                </c:pt>
                <c:pt idx="3">
                  <c:v>2.5</c:v>
                </c:pt>
                <c:pt idx="4">
                  <c:v>2.7</c:v>
                </c:pt>
                <c:pt idx="6">
                  <c:v>16.5</c:v>
                </c:pt>
                <c:pt idx="7">
                  <c:v>7.4</c:v>
                </c:pt>
                <c:pt idx="9">
                  <c:v>21.5</c:v>
                </c:pt>
                <c:pt idx="10">
                  <c:v>15.4</c:v>
                </c:pt>
                <c:pt idx="12">
                  <c:v>28</c:v>
                </c:pt>
                <c:pt idx="13">
                  <c:v>19.7</c:v>
                </c:pt>
                <c:pt idx="15">
                  <c:v>1.5</c:v>
                </c:pt>
                <c:pt idx="16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6600"/>
            </a:solidFill>
            <a:ln w="1867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numFmt formatCode="0" sourceLinked="0"/>
            <c:spPr>
              <a:noFill/>
              <a:ln w="18670">
                <a:noFill/>
              </a:ln>
            </c:spPr>
            <c:txPr>
              <a:bodyPr/>
              <a:lstStyle/>
              <a:p>
                <a:pPr>
                  <a:defRPr sz="1323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větší tolerancí vůči postižení celkově - stát</c:v>
                </c:pt>
                <c:pt idx="1">
                  <c:v>větší tolerancí vůči postižení celkově - NO</c:v>
                </c:pt>
                <c:pt idx="3">
                  <c:v>vstřícnějším postojem k integraci - stát</c:v>
                </c:pt>
                <c:pt idx="4">
                  <c:v>vstřícnějším postojem k integraci - NO</c:v>
                </c:pt>
                <c:pt idx="6">
                  <c:v>individuálními dary neziskovým organizacím - stát</c:v>
                </c:pt>
                <c:pt idx="7">
                  <c:v>individuálními dary neziskovým organizacím - NO</c:v>
                </c:pt>
                <c:pt idx="9">
                  <c:v>vyšší účastí na veřejných sbírkách - stát</c:v>
                </c:pt>
                <c:pt idx="10">
                  <c:v>vyšší účastí na veřejných sbírkách - NO</c:v>
                </c:pt>
                <c:pt idx="12">
                  <c:v>individ dary přímo rodinám s dětmi se ZP - stát</c:v>
                </c:pt>
                <c:pt idx="13">
                  <c:v>individ dary přímo rodinám s dětmi se ZP - NO</c:v>
                </c:pt>
                <c:pt idx="15">
                  <c:v>jinak - stát</c:v>
                </c:pt>
                <c:pt idx="16">
                  <c:v>jinak - NO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0.5</c:v>
                </c:pt>
                <c:pt idx="1">
                  <c:v>1.6</c:v>
                </c:pt>
                <c:pt idx="3">
                  <c:v>1</c:v>
                </c:pt>
                <c:pt idx="4">
                  <c:v>1.1000000000000001</c:v>
                </c:pt>
                <c:pt idx="6">
                  <c:v>2.5</c:v>
                </c:pt>
                <c:pt idx="7">
                  <c:v>2.7</c:v>
                </c:pt>
                <c:pt idx="9">
                  <c:v>4.5</c:v>
                </c:pt>
                <c:pt idx="10">
                  <c:v>2.1</c:v>
                </c:pt>
                <c:pt idx="12">
                  <c:v>6</c:v>
                </c:pt>
                <c:pt idx="13">
                  <c:v>6.4</c:v>
                </c:pt>
                <c:pt idx="15">
                  <c:v>13.5</c:v>
                </c:pt>
                <c:pt idx="16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C0C0"/>
            </a:solidFill>
            <a:ln w="18670">
              <a:noFill/>
            </a:ln>
          </c:spPr>
          <c:dLbls>
            <c:numFmt formatCode="0" sourceLinked="0"/>
            <c:spPr>
              <a:noFill/>
              <a:ln w="18670">
                <a:noFill/>
              </a:ln>
            </c:spPr>
            <c:txPr>
              <a:bodyPr/>
              <a:lstStyle/>
              <a:p>
                <a:pPr>
                  <a:defRPr sz="1323" b="1" i="0" u="none" strike="noStrike" baseline="0">
                    <a:solidFill>
                      <a:srgbClr val="333399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Sheet1!$A$2:$A$18</c:f>
              <c:strCache>
                <c:ptCount val="17"/>
                <c:pt idx="0">
                  <c:v>větší tolerancí vůči postižení celkově - stát</c:v>
                </c:pt>
                <c:pt idx="1">
                  <c:v>větší tolerancí vůči postižení celkově - NO</c:v>
                </c:pt>
                <c:pt idx="3">
                  <c:v>vstřícnějším postojem k integraci - stát</c:v>
                </c:pt>
                <c:pt idx="4">
                  <c:v>vstřícnějším postojem k integraci - NO</c:v>
                </c:pt>
                <c:pt idx="6">
                  <c:v>individuálními dary neziskovým organizacím - stát</c:v>
                </c:pt>
                <c:pt idx="7">
                  <c:v>individuálními dary neziskovým organizacím - NO</c:v>
                </c:pt>
                <c:pt idx="9">
                  <c:v>vyšší účastí na veřejných sbírkách - stát</c:v>
                </c:pt>
                <c:pt idx="10">
                  <c:v>vyšší účastí na veřejných sbírkách - NO</c:v>
                </c:pt>
                <c:pt idx="12">
                  <c:v>individ dary přímo rodinám s dětmi se ZP - stát</c:v>
                </c:pt>
                <c:pt idx="13">
                  <c:v>individ dary přímo rodinám s dětmi se ZP - NO</c:v>
                </c:pt>
                <c:pt idx="15">
                  <c:v>jinak - stát</c:v>
                </c:pt>
                <c:pt idx="16">
                  <c:v>jinak - NO</c:v>
                </c:pt>
              </c:strCache>
            </c:str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3</c:v>
                </c:pt>
                <c:pt idx="1">
                  <c:v>2.1</c:v>
                </c:pt>
                <c:pt idx="3">
                  <c:v>2</c:v>
                </c:pt>
                <c:pt idx="4">
                  <c:v>2.7</c:v>
                </c:pt>
                <c:pt idx="6">
                  <c:v>1.5</c:v>
                </c:pt>
                <c:pt idx="7">
                  <c:v>1.6</c:v>
                </c:pt>
                <c:pt idx="9">
                  <c:v>3</c:v>
                </c:pt>
                <c:pt idx="10">
                  <c:v>2.7</c:v>
                </c:pt>
                <c:pt idx="12">
                  <c:v>2</c:v>
                </c:pt>
                <c:pt idx="13">
                  <c:v>1.6</c:v>
                </c:pt>
                <c:pt idx="15">
                  <c:v>74</c:v>
                </c:pt>
                <c:pt idx="16">
                  <c:v>96.3</c:v>
                </c:pt>
              </c:numCache>
            </c:numRef>
          </c:val>
        </c:ser>
        <c:gapWidth val="60"/>
        <c:overlap val="100"/>
        <c:axId val="118737536"/>
        <c:axId val="118825344"/>
      </c:barChart>
      <c:catAx>
        <c:axId val="118737536"/>
        <c:scaling>
          <c:orientation val="maxMin"/>
        </c:scaling>
        <c:axPos val="l"/>
        <c:majorGridlines>
          <c:spPr>
            <a:ln w="9335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3" b="1" i="0" u="none" strike="noStrike" baseline="0">
                <a:solidFill>
                  <a:schemeClr val="tx1"/>
                </a:solidFill>
                <a:latin typeface="Calibri" pitchFamily="34" charset="0"/>
                <a:ea typeface="Avenir 65"/>
                <a:cs typeface="Avenir 65"/>
              </a:defRPr>
            </a:pPr>
            <a:endParaRPr lang="cs-CZ"/>
          </a:p>
        </c:txPr>
        <c:crossAx val="118825344"/>
        <c:crosses val="autoZero"/>
        <c:lblAlgn val="ctr"/>
        <c:lblOffset val="100"/>
        <c:tickLblSkip val="1"/>
        <c:tickMarkSkip val="1"/>
      </c:catAx>
      <c:valAx>
        <c:axId val="118825344"/>
        <c:scaling>
          <c:orientation val="minMax"/>
          <c:max val="1"/>
          <c:min val="0"/>
        </c:scaling>
        <c:axPos val="b"/>
        <c:majorGridlines>
          <c:spPr>
            <a:ln w="9335">
              <a:solidFill>
                <a:schemeClr val="tx1"/>
              </a:solidFill>
              <a:prstDash val="sysDash"/>
            </a:ln>
          </c:spPr>
        </c:majorGridlines>
        <c:numFmt formatCode="0%" sourceLinked="0"/>
        <c:tickLblPos val="nextTo"/>
        <c:spPr>
          <a:ln w="2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9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8737536"/>
        <c:crosses val="max"/>
        <c:crossBetween val="between"/>
        <c:majorUnit val="0.1"/>
        <c:minorUnit val="0.05"/>
      </c:valAx>
      <c:spPr>
        <a:noFill/>
        <a:ln w="9335">
          <a:solidFill>
            <a:schemeClr val="tx1"/>
          </a:solidFill>
          <a:prstDash val="sysDash"/>
        </a:ln>
      </c:spPr>
    </c:plotArea>
    <c:legend>
      <c:legendPos val="b"/>
      <c:layout/>
      <c:spPr>
        <a:solidFill>
          <a:schemeClr val="bg1"/>
        </a:solidFill>
        <a:ln w="1867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8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336600"/>
            </a:solidFill>
          </c:spPr>
          <c:dLbls>
            <c:numFmt formatCode="#,##0" sourceLinked="0"/>
            <c:spPr>
              <a:solidFill>
                <a:srgbClr val="336600"/>
              </a:solidFill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B050"/>
            </a:solidFill>
          </c:spPr>
          <c:dLbls>
            <c:numFmt formatCode="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22.5</c:v>
                </c:pt>
                <c:pt idx="1">
                  <c:v>19.7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966"/>
            </a:solidFill>
          </c:spPr>
          <c:dLbls>
            <c:numFmt formatCode="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63</c:v>
                </c:pt>
                <c:pt idx="1">
                  <c:v>59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5050"/>
            </a:solidFill>
          </c:spPr>
          <c:dLbls>
            <c:numFmt formatCode="0" sourceLinked="0"/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11.5</c:v>
                </c:pt>
                <c:pt idx="1">
                  <c:v>16.5</c:v>
                </c:pt>
              </c:numCache>
            </c:numRef>
          </c:val>
        </c:ser>
        <c:overlap val="100"/>
        <c:axId val="118870400"/>
        <c:axId val="118871936"/>
      </c:barChart>
      <c:catAx>
        <c:axId val="11887040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18871936"/>
        <c:crosses val="autoZero"/>
        <c:auto val="1"/>
        <c:lblAlgn val="ctr"/>
        <c:lblOffset val="100"/>
      </c:catAx>
      <c:valAx>
        <c:axId val="118871936"/>
        <c:scaling>
          <c:orientation val="minMax"/>
        </c:scaling>
        <c:axPos val="b"/>
        <c:majorGridlines/>
        <c:numFmt formatCode="0%" sourceLinked="1"/>
        <c:tickLblPos val="nextTo"/>
        <c:crossAx val="118870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007476747582625"/>
          <c:y val="0.91481373882341532"/>
          <c:w val="0.59794490123553934"/>
          <c:h val="7.4760949736452989E-2"/>
        </c:manualLayout>
      </c:layout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836820083681833"/>
          <c:y val="3.4990791896869246E-2"/>
          <c:w val="0.45083682008368231"/>
          <c:h val="0.7605893186003686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8000"/>
            </a:solidFill>
            <a:ln w="17408">
              <a:noFill/>
            </a:ln>
          </c:spPr>
          <c:dLbls>
            <c:numFmt formatCode="0" sourceLinked="0"/>
            <c:spPr>
              <a:noFill/>
              <a:ln w="17408">
                <a:noFill/>
              </a:ln>
            </c:spPr>
            <c:txPr>
              <a:bodyPr/>
              <a:lstStyle/>
              <a:p>
                <a:pPr>
                  <a:defRPr sz="1234" b="1" i="0" u="none" strike="noStrike" baseline="0">
                    <a:solidFill>
                      <a:srgbClr val="FFFFFF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k vstřícnějšímu postoji veřejnosti k odstraňování bariér - stát</c:v>
                </c:pt>
                <c:pt idx="1">
                  <c:v>k vstřícnějšímu postoji veřejnosti k odstraňování bariér - NO</c:v>
                </c:pt>
                <c:pt idx="3">
                  <c:v>k získání více peněz pro sektor pomoci dětem se ZP - stát</c:v>
                </c:pt>
                <c:pt idx="4">
                  <c:v>k získání více peněz pro sektor pomoci dětem se ZP - NO</c:v>
                </c:pt>
                <c:pt idx="6">
                  <c:v>k lepšímu řešení problémů dětí se ZP - stát</c:v>
                </c:pt>
                <c:pt idx="7">
                  <c:v>k lepšímu řešení problémů dětí se ZP - NO</c:v>
                </c:pt>
                <c:pt idx="9">
                  <c:v>k něčemu dalšímu - stát</c:v>
                </c:pt>
                <c:pt idx="10">
                  <c:v>k něčemu dalšímu - NO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54.5</c:v>
                </c:pt>
                <c:pt idx="1">
                  <c:v>71.3</c:v>
                </c:pt>
                <c:pt idx="3">
                  <c:v>46</c:v>
                </c:pt>
                <c:pt idx="4">
                  <c:v>61.7</c:v>
                </c:pt>
                <c:pt idx="6">
                  <c:v>39</c:v>
                </c:pt>
                <c:pt idx="7">
                  <c:v>58</c:v>
                </c:pt>
                <c:pt idx="9">
                  <c:v>7.5</c:v>
                </c:pt>
                <c:pt idx="10">
                  <c:v>5.3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99CC00"/>
            </a:solidFill>
            <a:ln w="17408">
              <a:noFill/>
            </a:ln>
          </c:spPr>
          <c:dLbls>
            <c:dLbl>
              <c:idx val="5"/>
              <c:delete val="1"/>
            </c:dLbl>
            <c:numFmt formatCode="0" sourceLinked="0"/>
            <c:spPr>
              <a:noFill/>
              <a:ln w="17408">
                <a:noFill/>
              </a:ln>
            </c:spPr>
            <c:txPr>
              <a:bodyPr/>
              <a:lstStyle/>
              <a:p>
                <a:pPr>
                  <a:defRPr sz="1234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k vstřícnějšímu postoji veřejnosti k odstraňování bariér - stát</c:v>
                </c:pt>
                <c:pt idx="1">
                  <c:v>k vstřícnějšímu postoji veřejnosti k odstraňování bariér - NO</c:v>
                </c:pt>
                <c:pt idx="3">
                  <c:v>k získání více peněz pro sektor pomoci dětem se ZP - stát</c:v>
                </c:pt>
                <c:pt idx="4">
                  <c:v>k získání více peněz pro sektor pomoci dětem se ZP - NO</c:v>
                </c:pt>
                <c:pt idx="6">
                  <c:v>k lepšímu řešení problémů dětí se ZP - stát</c:v>
                </c:pt>
                <c:pt idx="7">
                  <c:v>k lepšímu řešení problémů dětí se ZP - NO</c:v>
                </c:pt>
                <c:pt idx="9">
                  <c:v>k něčemu dalšímu - stát</c:v>
                </c:pt>
                <c:pt idx="10">
                  <c:v>k něčemu dalšímu - NO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36.5</c:v>
                </c:pt>
                <c:pt idx="1">
                  <c:v>21.3</c:v>
                </c:pt>
                <c:pt idx="3">
                  <c:v>41</c:v>
                </c:pt>
                <c:pt idx="4">
                  <c:v>27.7</c:v>
                </c:pt>
                <c:pt idx="6">
                  <c:v>48</c:v>
                </c:pt>
                <c:pt idx="7">
                  <c:v>27.1</c:v>
                </c:pt>
                <c:pt idx="9">
                  <c:v>5.5</c:v>
                </c:pt>
                <c:pt idx="1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900"/>
            </a:solidFill>
            <a:ln w="17408">
              <a:noFill/>
            </a:ln>
          </c:spPr>
          <c:dLbls>
            <c:numFmt formatCode="0" sourceLinked="0"/>
            <c:spPr>
              <a:noFill/>
              <a:ln w="17408">
                <a:noFill/>
              </a:ln>
            </c:spPr>
            <c:txPr>
              <a:bodyPr/>
              <a:lstStyle/>
              <a:p>
                <a:pPr>
                  <a:defRPr sz="1234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k vstřícnějšímu postoji veřejnosti k odstraňování bariér - stát</c:v>
                </c:pt>
                <c:pt idx="1">
                  <c:v>k vstřícnějšímu postoji veřejnosti k odstraňování bariér - NO</c:v>
                </c:pt>
                <c:pt idx="3">
                  <c:v>k získání více peněz pro sektor pomoci dětem se ZP - stát</c:v>
                </c:pt>
                <c:pt idx="4">
                  <c:v>k získání více peněz pro sektor pomoci dětem se ZP - NO</c:v>
                </c:pt>
                <c:pt idx="6">
                  <c:v>k lepšímu řešení problémů dětí se ZP - stát</c:v>
                </c:pt>
                <c:pt idx="7">
                  <c:v>k lepšímu řešení problémů dětí se ZP - NO</c:v>
                </c:pt>
                <c:pt idx="9">
                  <c:v>k něčemu dalšímu - stát</c:v>
                </c:pt>
                <c:pt idx="10">
                  <c:v>k něčemu dalšímu - NO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5.5</c:v>
                </c:pt>
                <c:pt idx="1">
                  <c:v>4.8</c:v>
                </c:pt>
                <c:pt idx="3">
                  <c:v>10</c:v>
                </c:pt>
                <c:pt idx="4">
                  <c:v>8</c:v>
                </c:pt>
                <c:pt idx="6">
                  <c:v>10</c:v>
                </c:pt>
                <c:pt idx="7">
                  <c:v>9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6600"/>
            </a:solidFill>
            <a:ln w="17408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numFmt formatCode="0" sourceLinked="0"/>
            <c:spPr>
              <a:noFill/>
              <a:ln w="17408">
                <a:noFill/>
              </a:ln>
            </c:spPr>
            <c:txPr>
              <a:bodyPr/>
              <a:lstStyle/>
              <a:p>
                <a:pPr>
                  <a:defRPr sz="1234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k vstřícnějšímu postoji veřejnosti k odstraňování bariér - stát</c:v>
                </c:pt>
                <c:pt idx="1">
                  <c:v>k vstřícnějšímu postoji veřejnosti k odstraňování bariér - NO</c:v>
                </c:pt>
                <c:pt idx="3">
                  <c:v>k získání více peněz pro sektor pomoci dětem se ZP - stát</c:v>
                </c:pt>
                <c:pt idx="4">
                  <c:v>k získání více peněz pro sektor pomoci dětem se ZP - NO</c:v>
                </c:pt>
                <c:pt idx="6">
                  <c:v>k lepšímu řešení problémů dětí se ZP - stát</c:v>
                </c:pt>
                <c:pt idx="7">
                  <c:v>k lepšímu řešení problémů dětí se ZP - NO</c:v>
                </c:pt>
                <c:pt idx="9">
                  <c:v>k něčemu dalšímu - stát</c:v>
                </c:pt>
                <c:pt idx="10">
                  <c:v>k něčemu dalšímu - NO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</c:v>
                </c:pt>
                <c:pt idx="1">
                  <c:v>0.5</c:v>
                </c:pt>
                <c:pt idx="3">
                  <c:v>2.5</c:v>
                </c:pt>
                <c:pt idx="4">
                  <c:v>0.5</c:v>
                </c:pt>
                <c:pt idx="6">
                  <c:v>2</c:v>
                </c:pt>
                <c:pt idx="7">
                  <c:v>1.6</c:v>
                </c:pt>
                <c:pt idx="9">
                  <c:v>14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C0C0"/>
            </a:solidFill>
            <a:ln w="17408">
              <a:noFill/>
            </a:ln>
          </c:spPr>
          <c:dLbls>
            <c:numFmt formatCode="0" sourceLinked="0"/>
            <c:spPr>
              <a:noFill/>
              <a:ln w="17408">
                <a:noFill/>
              </a:ln>
            </c:spPr>
            <c:txPr>
              <a:bodyPr/>
              <a:lstStyle/>
              <a:p>
                <a:pPr>
                  <a:defRPr sz="1234" b="1" i="0" u="none" strike="noStrike" baseline="0">
                    <a:solidFill>
                      <a:srgbClr val="333399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k vstřícnějšímu postoji veřejnosti k odstraňování bariér - stát</c:v>
                </c:pt>
                <c:pt idx="1">
                  <c:v>k vstřícnějšímu postoji veřejnosti k odstraňování bariér - NO</c:v>
                </c:pt>
                <c:pt idx="3">
                  <c:v>k získání více peněz pro sektor pomoci dětem se ZP - stát</c:v>
                </c:pt>
                <c:pt idx="4">
                  <c:v>k získání více peněz pro sektor pomoci dětem se ZP - NO</c:v>
                </c:pt>
                <c:pt idx="6">
                  <c:v>k lepšímu řešení problémů dětí se ZP - stát</c:v>
                </c:pt>
                <c:pt idx="7">
                  <c:v>k lepšímu řešení problémů dětí se ZP - NO</c:v>
                </c:pt>
                <c:pt idx="9">
                  <c:v>k něčemu dalšímu - stát</c:v>
                </c:pt>
                <c:pt idx="10">
                  <c:v>k něčemu dalšímu - NO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2.5</c:v>
                </c:pt>
                <c:pt idx="1">
                  <c:v>2.1</c:v>
                </c:pt>
                <c:pt idx="3">
                  <c:v>0.5</c:v>
                </c:pt>
                <c:pt idx="4">
                  <c:v>2.1</c:v>
                </c:pt>
                <c:pt idx="6">
                  <c:v>1</c:v>
                </c:pt>
                <c:pt idx="7">
                  <c:v>4.3</c:v>
                </c:pt>
                <c:pt idx="9">
                  <c:v>72</c:v>
                </c:pt>
                <c:pt idx="10">
                  <c:v>94.1</c:v>
                </c:pt>
              </c:numCache>
            </c:numRef>
          </c:val>
        </c:ser>
        <c:gapWidth val="60"/>
        <c:overlap val="100"/>
        <c:axId val="118954240"/>
        <c:axId val="118972416"/>
      </c:barChart>
      <c:catAx>
        <c:axId val="118954240"/>
        <c:scaling>
          <c:orientation val="maxMin"/>
        </c:scaling>
        <c:axPos val="l"/>
        <c:majorGridlines>
          <c:spPr>
            <a:ln w="8704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4" b="1" i="0" u="none" strike="noStrike" baseline="0">
                <a:solidFill>
                  <a:schemeClr val="tx1"/>
                </a:solidFill>
                <a:latin typeface="+mn-lt"/>
                <a:ea typeface="Avenir 65"/>
                <a:cs typeface="Avenir 65"/>
              </a:defRPr>
            </a:pPr>
            <a:endParaRPr lang="cs-CZ"/>
          </a:p>
        </c:txPr>
        <c:crossAx val="118972416"/>
        <c:crosses val="autoZero"/>
        <c:lblAlgn val="ctr"/>
        <c:lblOffset val="100"/>
        <c:tickLblSkip val="1"/>
        <c:tickMarkSkip val="1"/>
      </c:catAx>
      <c:valAx>
        <c:axId val="118972416"/>
        <c:scaling>
          <c:orientation val="minMax"/>
          <c:max val="1"/>
          <c:min val="0"/>
        </c:scaling>
        <c:axPos val="b"/>
        <c:majorGridlines>
          <c:spPr>
            <a:ln w="8704">
              <a:solidFill>
                <a:schemeClr val="tx1"/>
              </a:solidFill>
              <a:prstDash val="sysDash"/>
            </a:ln>
          </c:spPr>
        </c:majorGridlines>
        <c:numFmt formatCode="0%" sourceLinked="0"/>
        <c:tickLblPos val="nextTo"/>
        <c:spPr>
          <a:ln w="21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9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8954240"/>
        <c:crosses val="max"/>
        <c:crossBetween val="between"/>
        <c:majorUnit val="0.1"/>
        <c:minorUnit val="0.05"/>
      </c:valAx>
      <c:spPr>
        <a:noFill/>
        <a:ln w="8704">
          <a:solidFill>
            <a:schemeClr val="tx1"/>
          </a:solidFill>
          <a:prstDash val="sysDash"/>
        </a:ln>
      </c:spPr>
    </c:plotArea>
    <c:legend>
      <c:legendPos val="b"/>
      <c:layout>
        <c:manualLayout>
          <c:xMode val="edge"/>
          <c:yMode val="edge"/>
          <c:x val="0.13287111382117783"/>
          <c:y val="0.92090591734198801"/>
          <c:w val="0.76077837385323932"/>
          <c:h val="6.2683941104389601E-2"/>
        </c:manualLayout>
      </c:layout>
      <c:spPr>
        <a:solidFill>
          <a:schemeClr val="bg1"/>
        </a:solidFill>
        <a:ln w="17408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2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8640167364016818"/>
          <c:y val="0"/>
          <c:w val="0.50313807531380761"/>
          <c:h val="0.94599303135888846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 w="23222">
              <a:noFill/>
            </a:ln>
          </c:spPr>
          <c:dLbls>
            <c:numFmt formatCode="0" sourceLinked="0"/>
            <c:spPr>
              <a:noFill/>
              <a:ln w="23222">
                <a:noFill/>
              </a:ln>
            </c:spPr>
            <c:txPr>
              <a:bodyPr/>
              <a:lstStyle/>
              <a:p>
                <a:pPr>
                  <a:defRPr sz="1280" b="1" i="0" u="none" strike="noStrike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Sheet1!$A$2:$A$27</c:f>
              <c:strCache>
                <c:ptCount val="17"/>
                <c:pt idx="0">
                  <c:v>bez odpovědi</c:v>
                </c:pt>
                <c:pt idx="1">
                  <c:v>neví</c:v>
                </c:pt>
                <c:pt idx="2">
                  <c:v>specializace</c:v>
                </c:pt>
                <c:pt idx="3">
                  <c:v>rozšíření služeb, více služeb (bez upřesnění)</c:v>
                </c:pt>
                <c:pt idx="4">
                  <c:v>rozšíření odlehčovacích služeb, psychologická podpora rodičů</c:v>
                </c:pt>
                <c:pt idx="5">
                  <c:v>podporovat speciální zařízení, stacionáře</c:v>
                </c:pt>
                <c:pt idx="6">
                  <c:v>profesionalita, kvalita, odbornost, vzdělání zaměstnanců</c:v>
                </c:pt>
                <c:pt idx="7">
                  <c:v>doplňkové služby, kde nestačí stát, návaznost na stát</c:v>
                </c:pt>
                <c:pt idx="8">
                  <c:v>řešit problematiku celkově, od jednotné legislativy</c:v>
                </c:pt>
                <c:pt idx="9">
                  <c:v>vyšší aktivita, vyšší pracovní nasazení, větší zájem</c:v>
                </c:pt>
                <c:pt idx="10">
                  <c:v>zvýšit informovanost veřejnosti, osvěta</c:v>
                </c:pt>
                <c:pt idx="11">
                  <c:v>řešení zaměstnanosti, práce, následná péče, chráněné dílny</c:v>
                </c:pt>
                <c:pt idx="12">
                  <c:v>zvýšit finanční podporu, sehnat více peněz</c:v>
                </c:pt>
                <c:pt idx="13">
                  <c:v>nic jim nevytýkám, NNO dělají, co mohou, dělají dost</c:v>
                </c:pt>
                <c:pt idx="14">
                  <c:v>volnočasové aktivity, prázdninové aktivity</c:v>
                </c:pt>
                <c:pt idx="15">
                  <c:v>spolupracovat koncepčně, nehádat se, neútočit, pomáhat si</c:v>
                </c:pt>
                <c:pt idx="16">
                  <c:v>konkrétní pomoc rodinám, konkrétní terénní práce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17"/>
                <c:pt idx="0">
                  <c:v>45</c:v>
                </c:pt>
                <c:pt idx="1">
                  <c:v>3.5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2.5</c:v>
                </c:pt>
                <c:pt idx="7">
                  <c:v>2.5</c:v>
                </c:pt>
                <c:pt idx="8">
                  <c:v>3.5</c:v>
                </c:pt>
                <c:pt idx="9">
                  <c:v>4</c:v>
                </c:pt>
                <c:pt idx="10">
                  <c:v>4.5</c:v>
                </c:pt>
                <c:pt idx="11">
                  <c:v>4.5</c:v>
                </c:pt>
                <c:pt idx="12">
                  <c:v>5</c:v>
                </c:pt>
                <c:pt idx="13">
                  <c:v>5.5</c:v>
                </c:pt>
                <c:pt idx="14">
                  <c:v>6.5</c:v>
                </c:pt>
                <c:pt idx="15">
                  <c:v>10.5</c:v>
                </c:pt>
                <c:pt idx="16">
                  <c:v>11</c:v>
                </c:pt>
              </c:numCache>
            </c:numRef>
          </c:val>
        </c:ser>
        <c:gapWidth val="60"/>
        <c:overlap val="100"/>
        <c:axId val="119230848"/>
        <c:axId val="119232384"/>
      </c:barChart>
      <c:catAx>
        <c:axId val="119230848"/>
        <c:scaling>
          <c:orientation val="minMax"/>
        </c:scaling>
        <c:axPos val="l"/>
        <c:numFmt formatCode="General" sourceLinked="1"/>
        <c:tickLblPos val="nextTo"/>
        <c:spPr>
          <a:ln w="2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097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19232384"/>
        <c:crosses val="autoZero"/>
        <c:lblAlgn val="ctr"/>
        <c:lblOffset val="0"/>
        <c:tickLblSkip val="1"/>
        <c:tickMarkSkip val="1"/>
      </c:catAx>
      <c:valAx>
        <c:axId val="119232384"/>
        <c:scaling>
          <c:orientation val="minMax"/>
          <c:max val="50"/>
          <c:min val="0"/>
        </c:scaling>
        <c:axPos val="b"/>
        <c:majorGridlines>
          <c:spPr>
            <a:ln w="11611">
              <a:solidFill>
                <a:schemeClr val="tx1"/>
              </a:solidFill>
              <a:prstDash val="sysDash"/>
            </a:ln>
          </c:spPr>
        </c:majorGridlines>
        <c:numFmt formatCode="0" sourceLinked="0"/>
        <c:tickLblPos val="nextTo"/>
        <c:spPr>
          <a:ln w="29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4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19230848"/>
        <c:crosses val="autoZero"/>
        <c:crossBetween val="between"/>
        <c:majorUnit val="5"/>
        <c:minorUnit val="1"/>
      </c:valAx>
      <c:spPr>
        <a:noFill/>
        <a:ln w="11611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97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4497907949790791"/>
          <c:y val="0"/>
          <c:w val="0.44456066945606698"/>
          <c:h val="0.94444444444444464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0000"/>
            </a:solidFill>
            <a:ln w="3046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4371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chemeClr val="bg1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Sheet1!$A$2:$A$25</c:f>
              <c:strCache>
                <c:ptCount val="24"/>
                <c:pt idx="0">
                  <c:v>finance, finanční zajistění, více financí</c:v>
                </c:pt>
                <c:pt idx="1">
                  <c:v>podpora rodiny, vzdelávání rodičů</c:v>
                </c:pt>
                <c:pt idx="2">
                  <c:v>více aktivity, větší zájem, nasazení v terenní práci</c:v>
                </c:pt>
                <c:pt idx="3">
                  <c:v>zvýšit péči o děti, volnočasové aktivity, integrace</c:v>
                </c:pt>
                <c:pt idx="4">
                  <c:v>vstřícnější, lidský přístup</c:v>
                </c:pt>
                <c:pt idx="5">
                  <c:v>dořešit legislativu, lepší legislativa</c:v>
                </c:pt>
                <c:pt idx="6">
                  <c:v>větší spolupráce, zlepšení spolupráce</c:v>
                </c:pt>
                <c:pt idx="7">
                  <c:v>jasná pravidla pro financování</c:v>
                </c:pt>
                <c:pt idx="8">
                  <c:v>zmapovat, zmenit systém, koncepce</c:v>
                </c:pt>
                <c:pt idx="9">
                  <c:v>větší informovanost, medializace, více informací v médiích</c:v>
                </c:pt>
                <c:pt idx="10">
                  <c:v>zvýšit mzdy v soc sl, zvýšit počet pracovníků, organizací</c:v>
                </c:pt>
                <c:pt idx="11">
                  <c:v>zameřaní na konkrétní případ, jednotlivce</c:v>
                </c:pt>
                <c:pt idx="12">
                  <c:v>větší podpora NO, podnikatelského sektoru</c:v>
                </c:pt>
                <c:pt idx="13">
                  <c:v>více klientů, kapacity, dostatek služeb</c:v>
                </c:pt>
                <c:pt idx="14">
                  <c:v>méně administrativy</c:v>
                </c:pt>
                <c:pt idx="15">
                  <c:v>flexibilita, pružnost</c:v>
                </c:pt>
                <c:pt idx="16">
                  <c:v>funkčnost, komplexnost služeb</c:v>
                </c:pt>
                <c:pt idx="17">
                  <c:v>systematický, profesionálnější přístup</c:v>
                </c:pt>
                <c:pt idx="18">
                  <c:v>metodická pomoc</c:v>
                </c:pt>
                <c:pt idx="19">
                  <c:v>nic</c:v>
                </c:pt>
                <c:pt idx="20">
                  <c:v>irelevantní</c:v>
                </c:pt>
                <c:pt idx="21">
                  <c:v>jiná (jednotlivá, nezařaditelná) činnost</c:v>
                </c:pt>
                <c:pt idx="22">
                  <c:v>neví</c:v>
                </c:pt>
                <c:pt idx="23">
                  <c:v>bez odpovědi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19.7</c:v>
                </c:pt>
                <c:pt idx="1">
                  <c:v>11.2</c:v>
                </c:pt>
                <c:pt idx="2">
                  <c:v>10.1</c:v>
                </c:pt>
                <c:pt idx="3">
                  <c:v>8.5</c:v>
                </c:pt>
                <c:pt idx="4">
                  <c:v>8</c:v>
                </c:pt>
                <c:pt idx="5">
                  <c:v>6.9</c:v>
                </c:pt>
                <c:pt idx="6">
                  <c:v>6.4</c:v>
                </c:pt>
                <c:pt idx="7">
                  <c:v>5.9</c:v>
                </c:pt>
                <c:pt idx="8">
                  <c:v>5.9</c:v>
                </c:pt>
                <c:pt idx="9">
                  <c:v>4.8</c:v>
                </c:pt>
                <c:pt idx="10">
                  <c:v>3.7</c:v>
                </c:pt>
                <c:pt idx="11">
                  <c:v>3.2</c:v>
                </c:pt>
                <c:pt idx="12">
                  <c:v>3.2</c:v>
                </c:pt>
                <c:pt idx="13">
                  <c:v>3.2</c:v>
                </c:pt>
                <c:pt idx="14">
                  <c:v>2.7</c:v>
                </c:pt>
                <c:pt idx="15">
                  <c:v>2.7</c:v>
                </c:pt>
                <c:pt idx="16">
                  <c:v>1.6</c:v>
                </c:pt>
                <c:pt idx="17">
                  <c:v>1.1000000000000001</c:v>
                </c:pt>
                <c:pt idx="18">
                  <c:v>1.1000000000000001</c:v>
                </c:pt>
                <c:pt idx="19">
                  <c:v>1.1000000000000001</c:v>
                </c:pt>
                <c:pt idx="20">
                  <c:v>0.5</c:v>
                </c:pt>
                <c:pt idx="21">
                  <c:v>9.6</c:v>
                </c:pt>
                <c:pt idx="22">
                  <c:v>7.4</c:v>
                </c:pt>
                <c:pt idx="23">
                  <c:v>10.1</c:v>
                </c:pt>
              </c:numCache>
            </c:numRef>
          </c:val>
        </c:ser>
        <c:gapWidth val="60"/>
        <c:overlap val="100"/>
        <c:axId val="119269248"/>
        <c:axId val="119270784"/>
      </c:barChart>
      <c:catAx>
        <c:axId val="119269248"/>
        <c:scaling>
          <c:orientation val="maxMin"/>
        </c:scaling>
        <c:axPos val="l"/>
        <c:numFmt formatCode="General" sourceLinked="1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19270784"/>
        <c:crosses val="autoZero"/>
        <c:lblAlgn val="ctr"/>
        <c:lblOffset val="0"/>
        <c:tickLblSkip val="1"/>
        <c:tickMarkSkip val="1"/>
      </c:catAx>
      <c:valAx>
        <c:axId val="119270784"/>
        <c:scaling>
          <c:orientation val="minMax"/>
          <c:max val="20"/>
          <c:min val="0"/>
        </c:scaling>
        <c:axPos val="b"/>
        <c:majorGridlines>
          <c:spPr>
            <a:ln w="12186">
              <a:solidFill>
                <a:schemeClr val="tx1"/>
              </a:solidFill>
              <a:prstDash val="sysDash"/>
            </a:ln>
          </c:spPr>
        </c:majorGridlines>
        <c:numFmt formatCode="0" sourceLinked="0"/>
        <c:tickLblPos val="nextTo"/>
        <c:spPr>
          <a:ln w="30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59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19269248"/>
        <c:crosses val="max"/>
        <c:crossBetween val="between"/>
        <c:majorUnit val="5"/>
        <c:minorUnit val="1"/>
      </c:valAx>
      <c:spPr>
        <a:noFill/>
        <a:ln w="12186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51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9372384937238584"/>
          <c:y val="3.3898305084745811E-2"/>
          <c:w val="0.47175732217573224"/>
          <c:h val="0.7779661016949152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8000"/>
            </a:solidFill>
            <a:ln w="22157">
              <a:noFill/>
            </a:ln>
          </c:spPr>
          <c:dLbls>
            <c:numFmt formatCode="0" sourceLinked="0"/>
            <c:spPr>
              <a:noFill/>
              <a:ln w="22157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FFFFFF"/>
                    </a:solidFill>
                    <a:latin typeface="+mn-lt"/>
                    <a:ea typeface="Avenir 65"/>
                    <a:cs typeface="Avenir 65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Terénní práce</c:v>
                </c:pt>
                <c:pt idx="1">
                  <c:v>Aktivní osvěta pro začleňování dětí se ZP do společnosti</c:v>
                </c:pt>
                <c:pt idx="2">
                  <c:v>Konkrétní terénní práce</c:v>
                </c:pt>
                <c:pt idx="3">
                  <c:v>Následná péče (programy pro děti opouštějící ústav)</c:v>
                </c:pt>
                <c:pt idx="4">
                  <c:v>Poradenská činnost</c:v>
                </c:pt>
                <c:pt idx="5">
                  <c:v>Odborná pomoc (psych., terapeut.) dětem a rodinám</c:v>
                </c:pt>
                <c:pt idx="6">
                  <c:v>Respitní péče</c:v>
                </c:pt>
                <c:pt idx="7">
                  <c:v>Vytváření konkrétních metodik pomoci dětem se ZP</c:v>
                </c:pt>
                <c:pt idx="8">
                  <c:v>Koncepční řešení problematiky dětí se ZP</c:v>
                </c:pt>
                <c:pt idx="9">
                  <c:v>Metodologické řešení problematiky dětí se ZP</c:v>
                </c:pt>
                <c:pt idx="10">
                  <c:v>Vzdělávání v oblasti péče o děti</c:v>
                </c:pt>
                <c:pt idx="11">
                  <c:v>Detekce poruch dítěte, diagnostika a podkl. pro opatření</c:v>
                </c:pt>
                <c:pt idx="12">
                  <c:v>Legislativní řešení problematiky</c:v>
                </c:pt>
                <c:pt idx="13">
                  <c:v>Výzkum</c:v>
                </c:pt>
                <c:pt idx="14">
                  <c:v>Něco jiného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61</c:v>
                </c:pt>
                <c:pt idx="1">
                  <c:v>54.5</c:v>
                </c:pt>
                <c:pt idx="2">
                  <c:v>54.5</c:v>
                </c:pt>
                <c:pt idx="3">
                  <c:v>53</c:v>
                </c:pt>
                <c:pt idx="4">
                  <c:v>48.5</c:v>
                </c:pt>
                <c:pt idx="5">
                  <c:v>40</c:v>
                </c:pt>
                <c:pt idx="6">
                  <c:v>36</c:v>
                </c:pt>
                <c:pt idx="7">
                  <c:v>32</c:v>
                </c:pt>
                <c:pt idx="8">
                  <c:v>29.5</c:v>
                </c:pt>
                <c:pt idx="9">
                  <c:v>27.5</c:v>
                </c:pt>
                <c:pt idx="10">
                  <c:v>23.5</c:v>
                </c:pt>
                <c:pt idx="11">
                  <c:v>18</c:v>
                </c:pt>
                <c:pt idx="12">
                  <c:v>17.5</c:v>
                </c:pt>
                <c:pt idx="13">
                  <c:v>7.5</c:v>
                </c:pt>
                <c:pt idx="14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99CC00"/>
            </a:solidFill>
            <a:ln w="22157">
              <a:noFill/>
            </a:ln>
          </c:spPr>
          <c:dLbls>
            <c:dLbl>
              <c:idx val="14"/>
              <c:delete val="1"/>
            </c:dLbl>
            <c:numFmt formatCode="0" sourceLinked="0"/>
            <c:spPr>
              <a:noFill/>
              <a:ln w="22157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venir 65"/>
                    <a:cs typeface="Avenir 65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Terénní práce</c:v>
                </c:pt>
                <c:pt idx="1">
                  <c:v>Aktivní osvěta pro začleňování dětí se ZP do společnosti</c:v>
                </c:pt>
                <c:pt idx="2">
                  <c:v>Konkrétní terénní práce</c:v>
                </c:pt>
                <c:pt idx="3">
                  <c:v>Následná péče (programy pro děti opouštějící ústav)</c:v>
                </c:pt>
                <c:pt idx="4">
                  <c:v>Poradenská činnost</c:v>
                </c:pt>
                <c:pt idx="5">
                  <c:v>Odborná pomoc (psych., terapeut.) dětem a rodinám</c:v>
                </c:pt>
                <c:pt idx="6">
                  <c:v>Respitní péče</c:v>
                </c:pt>
                <c:pt idx="7">
                  <c:v>Vytváření konkrétních metodik pomoci dětem se ZP</c:v>
                </c:pt>
                <c:pt idx="8">
                  <c:v>Koncepční řešení problematiky dětí se ZP</c:v>
                </c:pt>
                <c:pt idx="9">
                  <c:v>Metodologické řešení problematiky dětí se ZP</c:v>
                </c:pt>
                <c:pt idx="10">
                  <c:v>Vzdělávání v oblasti péče o děti</c:v>
                </c:pt>
                <c:pt idx="11">
                  <c:v>Detekce poruch dítěte, diagnostika a podkl. pro opatření</c:v>
                </c:pt>
                <c:pt idx="12">
                  <c:v>Legislativní řešení problematiky</c:v>
                </c:pt>
                <c:pt idx="13">
                  <c:v>Výzkum</c:v>
                </c:pt>
                <c:pt idx="14">
                  <c:v>Něco jiného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25</c:v>
                </c:pt>
                <c:pt idx="1">
                  <c:v>29.5</c:v>
                </c:pt>
                <c:pt idx="2">
                  <c:v>27</c:v>
                </c:pt>
                <c:pt idx="3">
                  <c:v>30.5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38</c:v>
                </c:pt>
                <c:pt idx="8">
                  <c:v>28</c:v>
                </c:pt>
                <c:pt idx="9">
                  <c:v>35</c:v>
                </c:pt>
                <c:pt idx="10">
                  <c:v>35</c:v>
                </c:pt>
                <c:pt idx="11">
                  <c:v>29.5</c:v>
                </c:pt>
                <c:pt idx="12">
                  <c:v>28</c:v>
                </c:pt>
                <c:pt idx="13">
                  <c:v>24</c:v>
                </c:pt>
                <c:pt idx="1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900"/>
            </a:solidFill>
            <a:ln w="22157">
              <a:noFill/>
            </a:ln>
          </c:spPr>
          <c:dLbls>
            <c:dLbl>
              <c:idx val="14"/>
              <c:delete val="1"/>
            </c:dLbl>
            <c:numFmt formatCode="0" sourceLinked="0"/>
            <c:spPr>
              <a:noFill/>
              <a:ln w="22157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Terénní práce</c:v>
                </c:pt>
                <c:pt idx="1">
                  <c:v>Aktivní osvěta pro začleňování dětí se ZP do společnosti</c:v>
                </c:pt>
                <c:pt idx="2">
                  <c:v>Konkrétní terénní práce</c:v>
                </c:pt>
                <c:pt idx="3">
                  <c:v>Následná péče (programy pro děti opouštějící ústav)</c:v>
                </c:pt>
                <c:pt idx="4">
                  <c:v>Poradenská činnost</c:v>
                </c:pt>
                <c:pt idx="5">
                  <c:v>Odborná pomoc (psych., terapeut.) dětem a rodinám</c:v>
                </c:pt>
                <c:pt idx="6">
                  <c:v>Respitní péče</c:v>
                </c:pt>
                <c:pt idx="7">
                  <c:v>Vytváření konkrétních metodik pomoci dětem se ZP</c:v>
                </c:pt>
                <c:pt idx="8">
                  <c:v>Koncepční řešení problematiky dětí se ZP</c:v>
                </c:pt>
                <c:pt idx="9">
                  <c:v>Metodologické řešení problematiky dětí se ZP</c:v>
                </c:pt>
                <c:pt idx="10">
                  <c:v>Vzdělávání v oblasti péče o děti</c:v>
                </c:pt>
                <c:pt idx="11">
                  <c:v>Detekce poruch dítěte, diagnostika a podkl. pro opatření</c:v>
                </c:pt>
                <c:pt idx="12">
                  <c:v>Legislativní řešení problematiky</c:v>
                </c:pt>
                <c:pt idx="13">
                  <c:v>Výzkum</c:v>
                </c:pt>
                <c:pt idx="14">
                  <c:v>Něco jiného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2.5</c:v>
                </c:pt>
                <c:pt idx="1">
                  <c:v>2.5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8.5</c:v>
                </c:pt>
                <c:pt idx="6">
                  <c:v>15</c:v>
                </c:pt>
                <c:pt idx="7">
                  <c:v>15.5</c:v>
                </c:pt>
                <c:pt idx="8">
                  <c:v>20.5</c:v>
                </c:pt>
                <c:pt idx="9">
                  <c:v>19.5</c:v>
                </c:pt>
                <c:pt idx="10">
                  <c:v>19</c:v>
                </c:pt>
                <c:pt idx="11">
                  <c:v>26</c:v>
                </c:pt>
                <c:pt idx="12">
                  <c:v>24.5</c:v>
                </c:pt>
                <c:pt idx="13">
                  <c:v>35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6600"/>
            </a:solidFill>
            <a:ln w="22157">
              <a:noFill/>
            </a:ln>
          </c:spPr>
          <c:dLbls>
            <c:dLbl>
              <c:idx val="6"/>
              <c:layout>
                <c:manualLayout>
                  <c:x val="3.3819477147332211E-3"/>
                  <c:y val="7.0471958872639793E-3"/>
                </c:manualLayout>
              </c:layout>
              <c:dLblPos val="ctr"/>
              <c:showVal val="1"/>
            </c:dLbl>
            <c:dLbl>
              <c:idx val="14"/>
              <c:delete val="1"/>
            </c:dLbl>
            <c:numFmt formatCode="0" sourceLinked="0"/>
            <c:spPr>
              <a:noFill/>
              <a:ln w="22157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Terénní práce</c:v>
                </c:pt>
                <c:pt idx="1">
                  <c:v>Aktivní osvěta pro začleňování dětí se ZP do společnosti</c:v>
                </c:pt>
                <c:pt idx="2">
                  <c:v>Konkrétní terénní práce</c:v>
                </c:pt>
                <c:pt idx="3">
                  <c:v>Následná péče (programy pro děti opouštějící ústav)</c:v>
                </c:pt>
                <c:pt idx="4">
                  <c:v>Poradenská činnost</c:v>
                </c:pt>
                <c:pt idx="5">
                  <c:v>Odborná pomoc (psych., terapeut.) dětem a rodinám</c:v>
                </c:pt>
                <c:pt idx="6">
                  <c:v>Respitní péče</c:v>
                </c:pt>
                <c:pt idx="7">
                  <c:v>Vytváření konkrétních metodik pomoci dětem se ZP</c:v>
                </c:pt>
                <c:pt idx="8">
                  <c:v>Koncepční řešení problematiky dětí se ZP</c:v>
                </c:pt>
                <c:pt idx="9">
                  <c:v>Metodologické řešení problematiky dětí se ZP</c:v>
                </c:pt>
                <c:pt idx="10">
                  <c:v>Vzdělávání v oblasti péče o děti</c:v>
                </c:pt>
                <c:pt idx="11">
                  <c:v>Detekce poruch dítěte, diagnostika a podkl. pro opatření</c:v>
                </c:pt>
                <c:pt idx="12">
                  <c:v>Legislativní řešení problematiky</c:v>
                </c:pt>
                <c:pt idx="13">
                  <c:v>Výzkum</c:v>
                </c:pt>
                <c:pt idx="14">
                  <c:v>Něco jiného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1.5</c:v>
                </c:pt>
                <c:pt idx="3">
                  <c:v>1</c:v>
                </c:pt>
                <c:pt idx="4">
                  <c:v>2</c:v>
                </c:pt>
                <c:pt idx="5">
                  <c:v>5.5</c:v>
                </c:pt>
                <c:pt idx="6">
                  <c:v>2</c:v>
                </c:pt>
                <c:pt idx="7">
                  <c:v>5.5</c:v>
                </c:pt>
                <c:pt idx="8">
                  <c:v>13</c:v>
                </c:pt>
                <c:pt idx="9">
                  <c:v>8.5</c:v>
                </c:pt>
                <c:pt idx="10">
                  <c:v>10</c:v>
                </c:pt>
                <c:pt idx="11">
                  <c:v>16</c:v>
                </c:pt>
                <c:pt idx="12">
                  <c:v>19.5</c:v>
                </c:pt>
                <c:pt idx="13">
                  <c:v>21.5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C0C0"/>
            </a:solidFill>
            <a:ln w="22157">
              <a:noFill/>
            </a:ln>
          </c:spPr>
          <c:dLbls>
            <c:numFmt formatCode="0" sourceLinked="0"/>
            <c:spPr>
              <a:noFill/>
              <a:ln w="22157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333399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5"/>
                <c:pt idx="0">
                  <c:v>Terénní práce</c:v>
                </c:pt>
                <c:pt idx="1">
                  <c:v>Aktivní osvěta pro začleňování dětí se ZP do společnosti</c:v>
                </c:pt>
                <c:pt idx="2">
                  <c:v>Konkrétní terénní práce</c:v>
                </c:pt>
                <c:pt idx="3">
                  <c:v>Následná péče (programy pro děti opouštějící ústav)</c:v>
                </c:pt>
                <c:pt idx="4">
                  <c:v>Poradenská činnost</c:v>
                </c:pt>
                <c:pt idx="5">
                  <c:v>Odborná pomoc (psych., terapeut.) dětem a rodinám</c:v>
                </c:pt>
                <c:pt idx="6">
                  <c:v>Respitní péče</c:v>
                </c:pt>
                <c:pt idx="7">
                  <c:v>Vytváření konkrétních metodik pomoci dětem se ZP</c:v>
                </c:pt>
                <c:pt idx="8">
                  <c:v>Koncepční řešení problematiky dětí se ZP</c:v>
                </c:pt>
                <c:pt idx="9">
                  <c:v>Metodologické řešení problematiky dětí se ZP</c:v>
                </c:pt>
                <c:pt idx="10">
                  <c:v>Vzdělávání v oblasti péče o děti</c:v>
                </c:pt>
                <c:pt idx="11">
                  <c:v>Detekce poruch dítěte, diagnostika a podkl. pro opatření</c:v>
                </c:pt>
                <c:pt idx="12">
                  <c:v>Legislativní řešení problematiky</c:v>
                </c:pt>
                <c:pt idx="13">
                  <c:v>Výzkum</c:v>
                </c:pt>
                <c:pt idx="14">
                  <c:v>Něco jiného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10.5</c:v>
                </c:pt>
                <c:pt idx="1">
                  <c:v>12.5</c:v>
                </c:pt>
                <c:pt idx="2">
                  <c:v>12</c:v>
                </c:pt>
                <c:pt idx="3">
                  <c:v>10.5</c:v>
                </c:pt>
                <c:pt idx="4">
                  <c:v>10.5</c:v>
                </c:pt>
                <c:pt idx="5">
                  <c:v>11</c:v>
                </c:pt>
                <c:pt idx="6">
                  <c:v>12</c:v>
                </c:pt>
                <c:pt idx="7">
                  <c:v>9</c:v>
                </c:pt>
                <c:pt idx="8">
                  <c:v>9</c:v>
                </c:pt>
                <c:pt idx="9">
                  <c:v>9.5</c:v>
                </c:pt>
                <c:pt idx="10">
                  <c:v>12.5</c:v>
                </c:pt>
                <c:pt idx="11">
                  <c:v>10.5</c:v>
                </c:pt>
                <c:pt idx="12">
                  <c:v>10.5</c:v>
                </c:pt>
                <c:pt idx="13">
                  <c:v>12</c:v>
                </c:pt>
                <c:pt idx="14">
                  <c:v>98.5</c:v>
                </c:pt>
              </c:numCache>
            </c:numRef>
          </c:val>
        </c:ser>
        <c:gapWidth val="60"/>
        <c:overlap val="100"/>
        <c:axId val="119491968"/>
        <c:axId val="119506048"/>
      </c:barChart>
      <c:catAx>
        <c:axId val="119491968"/>
        <c:scaling>
          <c:orientation val="maxMin"/>
        </c:scaling>
        <c:axPos val="l"/>
        <c:majorGridlines>
          <c:spPr>
            <a:ln w="11078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7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chemeClr val="tx1"/>
                </a:solidFill>
                <a:latin typeface="+mn-lt"/>
                <a:ea typeface="Avenir 65"/>
                <a:cs typeface="Avenir 65"/>
              </a:defRPr>
            </a:pPr>
            <a:endParaRPr lang="cs-CZ"/>
          </a:p>
        </c:txPr>
        <c:crossAx val="119506048"/>
        <c:crosses val="autoZero"/>
        <c:lblAlgn val="ctr"/>
        <c:lblOffset val="100"/>
        <c:tickLblSkip val="1"/>
        <c:tickMarkSkip val="1"/>
      </c:catAx>
      <c:valAx>
        <c:axId val="119506048"/>
        <c:scaling>
          <c:orientation val="minMax"/>
          <c:max val="1"/>
          <c:min val="0"/>
        </c:scaling>
        <c:axPos val="b"/>
        <c:majorGridlines>
          <c:spPr>
            <a:ln w="11078">
              <a:solidFill>
                <a:schemeClr val="tx1"/>
              </a:solidFill>
              <a:prstDash val="sysDash"/>
            </a:ln>
          </c:spPr>
        </c:majorGridlines>
        <c:numFmt formatCode="0%" sourceLinked="0"/>
        <c:tickLblPos val="nextTo"/>
        <c:spPr>
          <a:ln w="27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7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9491968"/>
        <c:crosses val="max"/>
        <c:crossBetween val="between"/>
        <c:majorUnit val="0.1"/>
        <c:minorUnit val="0.05"/>
      </c:valAx>
      <c:spPr>
        <a:noFill/>
        <a:ln w="11078">
          <a:solidFill>
            <a:schemeClr val="tx1"/>
          </a:solidFill>
          <a:prstDash val="sysDash"/>
        </a:ln>
      </c:spPr>
    </c:plotArea>
    <c:legend>
      <c:legendPos val="r"/>
      <c:layout>
        <c:manualLayout>
          <c:xMode val="edge"/>
          <c:yMode val="edge"/>
          <c:x val="5.2301255230125521E-3"/>
          <c:y val="0.87796610169491529"/>
          <c:w val="0.97384937238493963"/>
          <c:h val="6.1016949152542549E-2"/>
        </c:manualLayout>
      </c:layout>
      <c:spPr>
        <a:solidFill>
          <a:schemeClr val="bg1"/>
        </a:solidFill>
        <a:ln w="22157">
          <a:noFill/>
        </a:ln>
      </c:spPr>
      <c:txPr>
        <a:bodyPr/>
        <a:lstStyle/>
        <a:p>
          <a:pPr>
            <a:defRPr sz="1121" b="1" i="0" u="none" strike="noStrike" baseline="0">
              <a:solidFill>
                <a:schemeClr val="tx1"/>
              </a:solidFill>
              <a:latin typeface="+mn-lt"/>
              <a:ea typeface="Avenir 65"/>
              <a:cs typeface="Avenir 65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47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9790794979079611"/>
          <c:y val="9.1858037578288226E-2"/>
          <c:w val="0.4728033472803348"/>
          <c:h val="0.75365344467641204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0080"/>
            </a:solidFill>
            <a:ln w="2948">
              <a:solidFill>
                <a:schemeClr val="tx1"/>
              </a:solidFill>
              <a:prstDash val="solid"/>
            </a:ln>
          </c:spPr>
          <c:dLbls>
            <c:numFmt formatCode="#,##0" sourceLinked="0"/>
            <c:spPr>
              <a:noFill/>
              <a:ln w="23583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4"/>
                <c:pt idx="0">
                  <c:v>Aktivní osvěta pro začleňování dětí se ZP do společnosti</c:v>
                </c:pt>
                <c:pt idx="1">
                  <c:v>Vzdělávání v oblasti péče o děti</c:v>
                </c:pt>
                <c:pt idx="2">
                  <c:v>Koncepční řešení problematiky dětí se ZP</c:v>
                </c:pt>
                <c:pt idx="3">
                  <c:v>Následná péče = programy pro děti opouštějící úst. péči</c:v>
                </c:pt>
                <c:pt idx="4">
                  <c:v>Odborná pomoc dětem a rodinám</c:v>
                </c:pt>
                <c:pt idx="5">
                  <c:v>Poradenská činnost</c:v>
                </c:pt>
                <c:pt idx="6">
                  <c:v>Metodologické řešení problematiky dětí se ZP</c:v>
                </c:pt>
                <c:pt idx="7">
                  <c:v>Vytváření konkrétních metodik pomoci dětem se ZP</c:v>
                </c:pt>
                <c:pt idx="8">
                  <c:v>Legislativní řešení problematiky</c:v>
                </c:pt>
                <c:pt idx="9">
                  <c:v>Terénní práce</c:v>
                </c:pt>
                <c:pt idx="10">
                  <c:v>Detekce poruch a vad, diagnostika a podklady pro opatření</c:v>
                </c:pt>
                <c:pt idx="11">
                  <c:v>Konkrétní terénní práce</c:v>
                </c:pt>
                <c:pt idx="12">
                  <c:v>Respitní péče</c:v>
                </c:pt>
                <c:pt idx="13">
                  <c:v>Výzkum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4"/>
                <c:pt idx="0">
                  <c:v>61.7</c:v>
                </c:pt>
                <c:pt idx="1">
                  <c:v>64.400000000000006</c:v>
                </c:pt>
                <c:pt idx="2">
                  <c:v>67</c:v>
                </c:pt>
                <c:pt idx="3">
                  <c:v>63.3</c:v>
                </c:pt>
                <c:pt idx="4">
                  <c:v>60.1</c:v>
                </c:pt>
                <c:pt idx="5">
                  <c:v>54.8</c:v>
                </c:pt>
                <c:pt idx="6">
                  <c:v>54.8</c:v>
                </c:pt>
                <c:pt idx="7">
                  <c:v>46.8</c:v>
                </c:pt>
                <c:pt idx="8">
                  <c:v>67.599999999999994</c:v>
                </c:pt>
                <c:pt idx="9">
                  <c:v>53.2</c:v>
                </c:pt>
                <c:pt idx="10">
                  <c:v>48.4</c:v>
                </c:pt>
                <c:pt idx="11">
                  <c:v>50</c:v>
                </c:pt>
                <c:pt idx="12">
                  <c:v>44.7</c:v>
                </c:pt>
                <c:pt idx="13">
                  <c:v>45.7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CCCCFF"/>
            </a:solidFill>
            <a:ln w="11791">
              <a:solidFill>
                <a:schemeClr val="tx1"/>
              </a:solidFill>
              <a:prstDash val="solid"/>
            </a:ln>
          </c:spPr>
          <c:dLbls>
            <c:numFmt formatCode="#,##0" sourceLinked="0"/>
            <c:spPr>
              <a:noFill/>
              <a:ln w="23583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rgbClr val="000080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4"/>
                <c:pt idx="0">
                  <c:v>Aktivní osvěta pro začleňování dětí se ZP do společnosti</c:v>
                </c:pt>
                <c:pt idx="1">
                  <c:v>Vzdělávání v oblasti péče o děti</c:v>
                </c:pt>
                <c:pt idx="2">
                  <c:v>Koncepční řešení problematiky dětí se ZP</c:v>
                </c:pt>
                <c:pt idx="3">
                  <c:v>Následná péče = programy pro děti opouštějící úst. péči</c:v>
                </c:pt>
                <c:pt idx="4">
                  <c:v>Odborná pomoc dětem a rodinám</c:v>
                </c:pt>
                <c:pt idx="5">
                  <c:v>Poradenská činnost</c:v>
                </c:pt>
                <c:pt idx="6">
                  <c:v>Metodologické řešení problematiky dětí se ZP</c:v>
                </c:pt>
                <c:pt idx="7">
                  <c:v>Vytváření konkrétních metodik pomoci dětem se ZP</c:v>
                </c:pt>
                <c:pt idx="8">
                  <c:v>Legislativní řešení problematiky</c:v>
                </c:pt>
                <c:pt idx="9">
                  <c:v>Terénní práce</c:v>
                </c:pt>
                <c:pt idx="10">
                  <c:v>Detekce poruch a vad, diagnostika a podklady pro opatření</c:v>
                </c:pt>
                <c:pt idx="11">
                  <c:v>Konkrétní terénní práce</c:v>
                </c:pt>
                <c:pt idx="12">
                  <c:v>Respitní péče</c:v>
                </c:pt>
                <c:pt idx="13">
                  <c:v>Výzkum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4"/>
                <c:pt idx="0">
                  <c:v>30.3</c:v>
                </c:pt>
                <c:pt idx="1">
                  <c:v>26.6</c:v>
                </c:pt>
                <c:pt idx="2">
                  <c:v>21.3</c:v>
                </c:pt>
                <c:pt idx="3">
                  <c:v>24.5</c:v>
                </c:pt>
                <c:pt idx="4">
                  <c:v>26.6</c:v>
                </c:pt>
                <c:pt idx="5">
                  <c:v>31.9</c:v>
                </c:pt>
                <c:pt idx="6">
                  <c:v>30.9</c:v>
                </c:pt>
                <c:pt idx="7">
                  <c:v>37.800000000000004</c:v>
                </c:pt>
                <c:pt idx="8">
                  <c:v>17</c:v>
                </c:pt>
                <c:pt idx="9">
                  <c:v>29.3</c:v>
                </c:pt>
                <c:pt idx="10">
                  <c:v>34</c:v>
                </c:pt>
                <c:pt idx="11">
                  <c:v>32.4</c:v>
                </c:pt>
                <c:pt idx="12">
                  <c:v>35.1</c:v>
                </c:pt>
                <c:pt idx="13">
                  <c:v>28.7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99CC"/>
            </a:solidFill>
            <a:ln w="2948">
              <a:solidFill>
                <a:schemeClr val="tx1"/>
              </a:solidFill>
              <a:prstDash val="solid"/>
            </a:ln>
          </c:spPr>
          <c:dLbls>
            <c:numFmt formatCode="#,##0" sourceLinked="0"/>
            <c:spPr>
              <a:noFill/>
              <a:ln w="23583">
                <a:noFill/>
              </a:ln>
            </c:spPr>
            <c:txPr>
              <a:bodyPr/>
              <a:lstStyle/>
              <a:p>
                <a:pPr>
                  <a:defRPr sz="1021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4"/>
                <c:pt idx="0">
                  <c:v>Aktivní osvěta pro začleňování dětí se ZP do společnosti</c:v>
                </c:pt>
                <c:pt idx="1">
                  <c:v>Vzdělávání v oblasti péče o děti</c:v>
                </c:pt>
                <c:pt idx="2">
                  <c:v>Koncepční řešení problematiky dětí se ZP</c:v>
                </c:pt>
                <c:pt idx="3">
                  <c:v>Následná péče = programy pro děti opouštějící úst. péči</c:v>
                </c:pt>
                <c:pt idx="4">
                  <c:v>Odborná pomoc dětem a rodinám</c:v>
                </c:pt>
                <c:pt idx="5">
                  <c:v>Poradenská činnost</c:v>
                </c:pt>
                <c:pt idx="6">
                  <c:v>Metodologické řešení problematiky dětí se ZP</c:v>
                </c:pt>
                <c:pt idx="7">
                  <c:v>Vytváření konkrétních metodik pomoci dětem se ZP</c:v>
                </c:pt>
                <c:pt idx="8">
                  <c:v>Legislativní řešení problematiky</c:v>
                </c:pt>
                <c:pt idx="9">
                  <c:v>Terénní práce</c:v>
                </c:pt>
                <c:pt idx="10">
                  <c:v>Detekce poruch a vad, diagnostika a podklady pro opatření</c:v>
                </c:pt>
                <c:pt idx="11">
                  <c:v>Konkrétní terénní práce</c:v>
                </c:pt>
                <c:pt idx="12">
                  <c:v>Respitní péče</c:v>
                </c:pt>
                <c:pt idx="13">
                  <c:v>Výzkum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4"/>
                <c:pt idx="0">
                  <c:v>4.3</c:v>
                </c:pt>
                <c:pt idx="1">
                  <c:v>5.3</c:v>
                </c:pt>
                <c:pt idx="2">
                  <c:v>5.3</c:v>
                </c:pt>
                <c:pt idx="3">
                  <c:v>6.4</c:v>
                </c:pt>
                <c:pt idx="4">
                  <c:v>5.9</c:v>
                </c:pt>
                <c:pt idx="5">
                  <c:v>9.6</c:v>
                </c:pt>
                <c:pt idx="6">
                  <c:v>10.1</c:v>
                </c:pt>
                <c:pt idx="7">
                  <c:v>10.6</c:v>
                </c:pt>
                <c:pt idx="8">
                  <c:v>10.6</c:v>
                </c:pt>
                <c:pt idx="9">
                  <c:v>12.2</c:v>
                </c:pt>
                <c:pt idx="10">
                  <c:v>10.6</c:v>
                </c:pt>
                <c:pt idx="11">
                  <c:v>10.1</c:v>
                </c:pt>
                <c:pt idx="12">
                  <c:v>10.6</c:v>
                </c:pt>
                <c:pt idx="13">
                  <c:v>19.7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993366"/>
            </a:solidFill>
            <a:ln w="11791">
              <a:solidFill>
                <a:schemeClr val="tx1"/>
              </a:solidFill>
              <a:prstDash val="solid"/>
            </a:ln>
          </c:spPr>
          <c:dLbls>
            <c:numFmt formatCode="#,##0" sourceLinked="0"/>
            <c:spPr>
              <a:noFill/>
              <a:ln w="23583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Sheet1!$A$2:$A$16</c:f>
              <c:strCache>
                <c:ptCount val="14"/>
                <c:pt idx="0">
                  <c:v>Aktivní osvěta pro začleňování dětí se ZP do společnosti</c:v>
                </c:pt>
                <c:pt idx="1">
                  <c:v>Vzdělávání v oblasti péče o děti</c:v>
                </c:pt>
                <c:pt idx="2">
                  <c:v>Koncepční řešení problematiky dětí se ZP</c:v>
                </c:pt>
                <c:pt idx="3">
                  <c:v>Následná péče = programy pro děti opouštějící úst. péči</c:v>
                </c:pt>
                <c:pt idx="4">
                  <c:v>Odborná pomoc dětem a rodinám</c:v>
                </c:pt>
                <c:pt idx="5">
                  <c:v>Poradenská činnost</c:v>
                </c:pt>
                <c:pt idx="6">
                  <c:v>Metodologické řešení problematiky dětí se ZP</c:v>
                </c:pt>
                <c:pt idx="7">
                  <c:v>Vytváření konkrétních metodik pomoci dětem se ZP</c:v>
                </c:pt>
                <c:pt idx="8">
                  <c:v>Legislativní řešení problematiky</c:v>
                </c:pt>
                <c:pt idx="9">
                  <c:v>Terénní práce</c:v>
                </c:pt>
                <c:pt idx="10">
                  <c:v>Detekce poruch a vad, diagnostika a podklady pro opatření</c:v>
                </c:pt>
                <c:pt idx="11">
                  <c:v>Konkrétní terénní práce</c:v>
                </c:pt>
                <c:pt idx="12">
                  <c:v>Respitní péče</c:v>
                </c:pt>
                <c:pt idx="13">
                  <c:v>Výzkum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1.6</c:v>
                </c:pt>
                <c:pt idx="3">
                  <c:v>2.1</c:v>
                </c:pt>
                <c:pt idx="4">
                  <c:v>2.1</c:v>
                </c:pt>
                <c:pt idx="5">
                  <c:v>0</c:v>
                </c:pt>
                <c:pt idx="6">
                  <c:v>1.1000000000000001</c:v>
                </c:pt>
                <c:pt idx="7">
                  <c:v>1.6</c:v>
                </c:pt>
                <c:pt idx="8">
                  <c:v>1.1000000000000001</c:v>
                </c:pt>
                <c:pt idx="9">
                  <c:v>2.1</c:v>
                </c:pt>
                <c:pt idx="10">
                  <c:v>3.7</c:v>
                </c:pt>
                <c:pt idx="11">
                  <c:v>4.3</c:v>
                </c:pt>
                <c:pt idx="12">
                  <c:v>3.7</c:v>
                </c:pt>
                <c:pt idx="13">
                  <c:v>2.7</c:v>
                </c:pt>
              </c:numCache>
            </c:numRef>
          </c:val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neví / BO</c:v>
                </c:pt>
              </c:strCache>
            </c:strRef>
          </c:tx>
          <c:spPr>
            <a:solidFill>
              <a:srgbClr val="808080"/>
            </a:solidFill>
            <a:ln w="11791">
              <a:solidFill>
                <a:schemeClr val="tx1"/>
              </a:solidFill>
              <a:prstDash val="solid"/>
            </a:ln>
          </c:spPr>
          <c:dLbls>
            <c:numFmt formatCode="#,##0" sourceLinked="0"/>
            <c:txPr>
              <a:bodyPr/>
              <a:lstStyle/>
              <a:p>
                <a:pPr>
                  <a:defRPr sz="800" baseline="0">
                    <a:solidFill>
                      <a:schemeClr val="bg1"/>
                    </a:solidFill>
                    <a:latin typeface="+mn-lt"/>
                  </a:defRPr>
                </a:pPr>
                <a:endParaRPr lang="cs-CZ"/>
              </a:p>
            </c:txPr>
            <c:showVal val="1"/>
          </c:dLbls>
          <c:cat>
            <c:strRef>
              <c:f>Sheet1!$A$2:$A$16</c:f>
              <c:strCache>
                <c:ptCount val="14"/>
                <c:pt idx="0">
                  <c:v>Aktivní osvěta pro začleňování dětí se ZP do společnosti</c:v>
                </c:pt>
                <c:pt idx="1">
                  <c:v>Vzdělávání v oblasti péče o děti</c:v>
                </c:pt>
                <c:pt idx="2">
                  <c:v>Koncepční řešení problematiky dětí se ZP</c:v>
                </c:pt>
                <c:pt idx="3">
                  <c:v>Následná péče = programy pro děti opouštějící úst. péči</c:v>
                </c:pt>
                <c:pt idx="4">
                  <c:v>Odborná pomoc dětem a rodinám</c:v>
                </c:pt>
                <c:pt idx="5">
                  <c:v>Poradenská činnost</c:v>
                </c:pt>
                <c:pt idx="6">
                  <c:v>Metodologické řešení problematiky dětí se ZP</c:v>
                </c:pt>
                <c:pt idx="7">
                  <c:v>Vytváření konkrétních metodik pomoci dětem se ZP</c:v>
                </c:pt>
                <c:pt idx="8">
                  <c:v>Legislativní řešení problematiky</c:v>
                </c:pt>
                <c:pt idx="9">
                  <c:v>Terénní práce</c:v>
                </c:pt>
                <c:pt idx="10">
                  <c:v>Detekce poruch a vad, diagnostika a podklady pro opatření</c:v>
                </c:pt>
                <c:pt idx="11">
                  <c:v>Konkrétní terénní práce</c:v>
                </c:pt>
                <c:pt idx="12">
                  <c:v>Respitní péče</c:v>
                </c:pt>
                <c:pt idx="13">
                  <c:v>Výzkum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4"/>
                <c:pt idx="0">
                  <c:v>3.7</c:v>
                </c:pt>
                <c:pt idx="1">
                  <c:v>3.2</c:v>
                </c:pt>
                <c:pt idx="2">
                  <c:v>4.8</c:v>
                </c:pt>
                <c:pt idx="3">
                  <c:v>3.7</c:v>
                </c:pt>
                <c:pt idx="4">
                  <c:v>5.3</c:v>
                </c:pt>
                <c:pt idx="5">
                  <c:v>3.7</c:v>
                </c:pt>
                <c:pt idx="6">
                  <c:v>3.2</c:v>
                </c:pt>
                <c:pt idx="7">
                  <c:v>3.2</c:v>
                </c:pt>
                <c:pt idx="8">
                  <c:v>3.7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  <c:pt idx="12">
                  <c:v>5.9</c:v>
                </c:pt>
                <c:pt idx="13">
                  <c:v>3.2</c:v>
                </c:pt>
              </c:numCache>
            </c:numRef>
          </c:val>
        </c:ser>
        <c:gapWidth val="60"/>
        <c:overlap val="100"/>
        <c:axId val="119678848"/>
        <c:axId val="119680384"/>
      </c:barChart>
      <c:catAx>
        <c:axId val="119678848"/>
        <c:scaling>
          <c:orientation val="maxMin"/>
        </c:scaling>
        <c:axPos val="l"/>
        <c:numFmt formatCode="General" sourceLinked="1"/>
        <c:tickLblPos val="nextTo"/>
        <c:spPr>
          <a:ln w="29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19680384"/>
        <c:crosses val="autoZero"/>
        <c:lblAlgn val="ctr"/>
        <c:lblOffset val="100"/>
        <c:tickLblSkip val="1"/>
        <c:tickMarkSkip val="1"/>
      </c:catAx>
      <c:valAx>
        <c:axId val="119680384"/>
        <c:scaling>
          <c:orientation val="minMax"/>
          <c:max val="1"/>
          <c:min val="0"/>
        </c:scaling>
        <c:axPos val="b"/>
        <c:numFmt formatCode="0%" sourceLinked="0"/>
        <c:tickLblPos val="nextTo"/>
        <c:spPr>
          <a:ln w="29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8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19678848"/>
        <c:crosses val="max"/>
        <c:crossBetween val="between"/>
        <c:majorUnit val="0.1"/>
        <c:minorUnit val="0.05"/>
      </c:valAx>
      <c:spPr>
        <a:noFill/>
        <a:ln w="11791">
          <a:solidFill>
            <a:srgbClr val="C0C0C0"/>
          </a:solidFill>
          <a:prstDash val="solid"/>
        </a:ln>
      </c:spPr>
    </c:plotArea>
    <c:legend>
      <c:legendPos val="t"/>
      <c:legendEntry>
        <c:idx val="2"/>
        <c:txPr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</c:legendEntry>
      <c:layout>
        <c:manualLayout>
          <c:xMode val="edge"/>
          <c:yMode val="edge"/>
          <c:x val="0.40794979079498034"/>
          <c:y val="1.0438413361169102E-2"/>
          <c:w val="0.57740585774058895"/>
          <c:h val="7.5156576200417533E-2"/>
        </c:manualLayout>
      </c:layout>
      <c:spPr>
        <a:noFill/>
        <a:ln w="23583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14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313807531380761"/>
          <c:y val="3.5447761194029856E-2"/>
          <c:w val="0.4623430962343098"/>
          <c:h val="0.76865671641791222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velmi přínosné</c:v>
                </c:pt>
              </c:strCache>
            </c:strRef>
          </c:tx>
          <c:spPr>
            <a:solidFill>
              <a:srgbClr val="008000"/>
            </a:solidFill>
            <a:ln w="22151">
              <a:noFill/>
            </a:ln>
          </c:spPr>
          <c:dLbls>
            <c:numFmt formatCode="0" sourceLinked="0"/>
            <c:spPr>
              <a:noFill/>
              <a:ln w="22151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FFFFFF"/>
                    </a:solidFill>
                    <a:latin typeface="+mn-lt"/>
                    <a:ea typeface="Avenir 65"/>
                    <a:cs typeface="Avenir 65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Oblast pomoci rodinám dětí se ZP</c:v>
                </c:pt>
                <c:pt idx="1">
                  <c:v>Řešení konkrétních případů</c:v>
                </c:pt>
                <c:pt idx="2">
                  <c:v>Oblast prevence</c:v>
                </c:pt>
                <c:pt idx="3">
                  <c:v>Přínos nestátních peněz do oblasti péče o děti se ZP</c:v>
                </c:pt>
                <c:pt idx="4">
                  <c:v>Oblast pomoci dětem v integraci do běžných škol</c:v>
                </c:pt>
                <c:pt idx="5">
                  <c:v>Metodika péče o děti se ZP</c:v>
                </c:pt>
                <c:pt idx="6">
                  <c:v>Medializace problémů dětí se ZP</c:v>
                </c:pt>
                <c:pt idx="7">
                  <c:v>Legislativa v oblastech péče o děti se ZP</c:v>
                </c:pt>
                <c:pt idx="8">
                  <c:v>Péče o děti při vstupu do života (hledání uplatnění…)</c:v>
                </c:pt>
                <c:pt idx="9">
                  <c:v>Jiná oblast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</c:v>
                </c:pt>
                <c:pt idx="1">
                  <c:v>27</c:v>
                </c:pt>
                <c:pt idx="2">
                  <c:v>23</c:v>
                </c:pt>
                <c:pt idx="3">
                  <c:v>26</c:v>
                </c:pt>
                <c:pt idx="4">
                  <c:v>20.5</c:v>
                </c:pt>
                <c:pt idx="5">
                  <c:v>14.5</c:v>
                </c:pt>
                <c:pt idx="6">
                  <c:v>23</c:v>
                </c:pt>
                <c:pt idx="7">
                  <c:v>17</c:v>
                </c:pt>
                <c:pt idx="8">
                  <c:v>18</c:v>
                </c:pt>
                <c:pt idx="9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přínosné</c:v>
                </c:pt>
              </c:strCache>
            </c:strRef>
          </c:tx>
          <c:spPr>
            <a:solidFill>
              <a:srgbClr val="99CC00"/>
            </a:solidFill>
            <a:ln w="22151">
              <a:noFill/>
            </a:ln>
          </c:spPr>
          <c:dLbls>
            <c:dLbl>
              <c:idx val="9"/>
              <c:delete val="1"/>
            </c:dLbl>
            <c:dLbl>
              <c:idx val="14"/>
              <c:delete val="1"/>
            </c:dLbl>
            <c:numFmt formatCode="0" sourceLinked="0"/>
            <c:spPr>
              <a:noFill/>
              <a:ln w="22151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venir 65"/>
                    <a:cs typeface="Avenir 65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Oblast pomoci rodinám dětí se ZP</c:v>
                </c:pt>
                <c:pt idx="1">
                  <c:v>Řešení konkrétních případů</c:v>
                </c:pt>
                <c:pt idx="2">
                  <c:v>Oblast prevence</c:v>
                </c:pt>
                <c:pt idx="3">
                  <c:v>Přínos nestátních peněz do oblasti péče o děti se ZP</c:v>
                </c:pt>
                <c:pt idx="4">
                  <c:v>Oblast pomoci dětem v integraci do běžných škol</c:v>
                </c:pt>
                <c:pt idx="5">
                  <c:v>Metodika péče o děti se ZP</c:v>
                </c:pt>
                <c:pt idx="6">
                  <c:v>Medializace problémů dětí se ZP</c:v>
                </c:pt>
                <c:pt idx="7">
                  <c:v>Legislativa v oblastech péče o děti se ZP</c:v>
                </c:pt>
                <c:pt idx="8">
                  <c:v>Péče o děti při vstupu do života (hledání uplatnění…)</c:v>
                </c:pt>
                <c:pt idx="9">
                  <c:v>Jiná oblast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37</c:v>
                </c:pt>
                <c:pt idx="1">
                  <c:v>44</c:v>
                </c:pt>
                <c:pt idx="2">
                  <c:v>46</c:v>
                </c:pt>
                <c:pt idx="3">
                  <c:v>40.5</c:v>
                </c:pt>
                <c:pt idx="4">
                  <c:v>40.5</c:v>
                </c:pt>
                <c:pt idx="5">
                  <c:v>46.5</c:v>
                </c:pt>
                <c:pt idx="6">
                  <c:v>37</c:v>
                </c:pt>
                <c:pt idx="7">
                  <c:v>43</c:v>
                </c:pt>
                <c:pt idx="8">
                  <c:v>39.5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nepřínosné</c:v>
                </c:pt>
              </c:strCache>
            </c:strRef>
          </c:tx>
          <c:spPr>
            <a:solidFill>
              <a:srgbClr val="FF9900"/>
            </a:solidFill>
            <a:ln w="22151">
              <a:noFill/>
            </a:ln>
          </c:spPr>
          <c:dLbls>
            <c:dLbl>
              <c:idx val="9"/>
              <c:delete val="1"/>
            </c:dLbl>
            <c:dLbl>
              <c:idx val="14"/>
              <c:delete val="1"/>
            </c:dLbl>
            <c:numFmt formatCode="0" sourceLinked="0"/>
            <c:spPr>
              <a:noFill/>
              <a:ln w="22151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Oblast pomoci rodinám dětí se ZP</c:v>
                </c:pt>
                <c:pt idx="1">
                  <c:v>Řešení konkrétních případů</c:v>
                </c:pt>
                <c:pt idx="2">
                  <c:v>Oblast prevence</c:v>
                </c:pt>
                <c:pt idx="3">
                  <c:v>Přínos nestátních peněz do oblasti péče o děti se ZP</c:v>
                </c:pt>
                <c:pt idx="4">
                  <c:v>Oblast pomoci dětem v integraci do běžných škol</c:v>
                </c:pt>
                <c:pt idx="5">
                  <c:v>Metodika péče o děti se ZP</c:v>
                </c:pt>
                <c:pt idx="6">
                  <c:v>Medializace problémů dětí se ZP</c:v>
                </c:pt>
                <c:pt idx="7">
                  <c:v>Legislativa v oblastech péče o děti se ZP</c:v>
                </c:pt>
                <c:pt idx="8">
                  <c:v>Péče o děti při vstupu do života (hledání uplatnění…)</c:v>
                </c:pt>
                <c:pt idx="9">
                  <c:v>Jiná oblast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13.5</c:v>
                </c:pt>
                <c:pt idx="1">
                  <c:v>14</c:v>
                </c:pt>
                <c:pt idx="2">
                  <c:v>15</c:v>
                </c:pt>
                <c:pt idx="3">
                  <c:v>15.5</c:v>
                </c:pt>
                <c:pt idx="4">
                  <c:v>23</c:v>
                </c:pt>
                <c:pt idx="5">
                  <c:v>23</c:v>
                </c:pt>
                <c:pt idx="6">
                  <c:v>23.5</c:v>
                </c:pt>
                <c:pt idx="7">
                  <c:v>22</c:v>
                </c:pt>
                <c:pt idx="8">
                  <c:v>23.5</c:v>
                </c:pt>
                <c:pt idx="9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nepřínosné</c:v>
                </c:pt>
              </c:strCache>
            </c:strRef>
          </c:tx>
          <c:spPr>
            <a:solidFill>
              <a:srgbClr val="FF6600"/>
            </a:solidFill>
            <a:ln w="22151">
              <a:noFill/>
            </a:ln>
          </c:spPr>
          <c:dLbls>
            <c:dLbl>
              <c:idx val="6"/>
              <c:layout>
                <c:manualLayout>
                  <c:x val="4.2050674967470444E-3"/>
                  <c:y val="7.4859722511519435E-3"/>
                </c:manualLayout>
              </c:layout>
              <c:dLblPos val="ctr"/>
              <c:showVal val="1"/>
            </c:dLbl>
            <c:dLbl>
              <c:idx val="9"/>
              <c:delete val="1"/>
            </c:dLbl>
            <c:dLbl>
              <c:idx val="14"/>
              <c:delete val="1"/>
            </c:dLbl>
            <c:numFmt formatCode="0" sourceLinked="0"/>
            <c:spPr>
              <a:noFill/>
              <a:ln w="22151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000080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Oblast pomoci rodinám dětí se ZP</c:v>
                </c:pt>
                <c:pt idx="1">
                  <c:v>Řešení konkrétních případů</c:v>
                </c:pt>
                <c:pt idx="2">
                  <c:v>Oblast prevence</c:v>
                </c:pt>
                <c:pt idx="3">
                  <c:v>Přínos nestátních peněz do oblasti péče o děti se ZP</c:v>
                </c:pt>
                <c:pt idx="4">
                  <c:v>Oblast pomoci dětem v integraci do běžných škol</c:v>
                </c:pt>
                <c:pt idx="5">
                  <c:v>Metodika péče o děti se ZP</c:v>
                </c:pt>
                <c:pt idx="6">
                  <c:v>Medializace problémů dětí se ZP</c:v>
                </c:pt>
                <c:pt idx="7">
                  <c:v>Legislativa v oblastech péče o děti se ZP</c:v>
                </c:pt>
                <c:pt idx="8">
                  <c:v>Péče o děti při vstupu do života (hledání uplatnění…)</c:v>
                </c:pt>
                <c:pt idx="9">
                  <c:v>Jiná oblast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</c:v>
                </c:pt>
                <c:pt idx="1">
                  <c:v>1</c:v>
                </c:pt>
                <c:pt idx="2">
                  <c:v>3.5</c:v>
                </c:pt>
                <c:pt idx="3">
                  <c:v>5</c:v>
                </c:pt>
                <c:pt idx="4">
                  <c:v>4.5</c:v>
                </c:pt>
                <c:pt idx="5">
                  <c:v>3</c:v>
                </c:pt>
                <c:pt idx="6">
                  <c:v>4.5</c:v>
                </c:pt>
                <c:pt idx="7">
                  <c:v>6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rgbClr val="C0C0C0"/>
            </a:solidFill>
            <a:ln w="22151">
              <a:noFill/>
            </a:ln>
          </c:spPr>
          <c:dLbls>
            <c:numFmt formatCode="0" sourceLinked="0"/>
            <c:spPr>
              <a:noFill/>
              <a:ln w="22151">
                <a:noFill/>
              </a:ln>
            </c:spPr>
            <c:txPr>
              <a:bodyPr/>
              <a:lstStyle/>
              <a:p>
                <a:pPr>
                  <a:defRPr sz="1221" b="1" i="0" u="none" strike="noStrike" baseline="0">
                    <a:solidFill>
                      <a:srgbClr val="333399"/>
                    </a:solidFill>
                    <a:latin typeface="+mn-lt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Oblast pomoci rodinám dětí se ZP</c:v>
                </c:pt>
                <c:pt idx="1">
                  <c:v>Řešení konkrétních případů</c:v>
                </c:pt>
                <c:pt idx="2">
                  <c:v>Oblast prevence</c:v>
                </c:pt>
                <c:pt idx="3">
                  <c:v>Přínos nestátních peněz do oblasti péče o děti se ZP</c:v>
                </c:pt>
                <c:pt idx="4">
                  <c:v>Oblast pomoci dětem v integraci do běžných škol</c:v>
                </c:pt>
                <c:pt idx="5">
                  <c:v>Metodika péče o děti se ZP</c:v>
                </c:pt>
                <c:pt idx="6">
                  <c:v>Medializace problémů dětí se ZP</c:v>
                </c:pt>
                <c:pt idx="7">
                  <c:v>Legislativa v oblastech péče o děti se ZP</c:v>
                </c:pt>
                <c:pt idx="8">
                  <c:v>Péče o děti při vstupu do života (hledání uplatnění…)</c:v>
                </c:pt>
                <c:pt idx="9">
                  <c:v>Jiná oblast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11.5</c:v>
                </c:pt>
                <c:pt idx="1">
                  <c:v>14</c:v>
                </c:pt>
                <c:pt idx="2">
                  <c:v>12.5</c:v>
                </c:pt>
                <c:pt idx="3">
                  <c:v>13</c:v>
                </c:pt>
                <c:pt idx="4">
                  <c:v>11.5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97.5</c:v>
                </c:pt>
              </c:numCache>
            </c:numRef>
          </c:val>
        </c:ser>
        <c:gapWidth val="60"/>
        <c:overlap val="100"/>
        <c:axId val="119895168"/>
        <c:axId val="119896704"/>
      </c:barChart>
      <c:catAx>
        <c:axId val="119895168"/>
        <c:scaling>
          <c:orientation val="maxMin"/>
        </c:scaling>
        <c:axPos val="l"/>
        <c:majorGridlines>
          <c:spPr>
            <a:ln w="11076">
              <a:solidFill>
                <a:schemeClr val="tx1"/>
              </a:solidFill>
              <a:prstDash val="sysDash"/>
            </a:ln>
          </c:spPr>
        </c:majorGridlines>
        <c:numFmt formatCode="General" sourceLinked="1"/>
        <c:tickLblPos val="nextTo"/>
        <c:spPr>
          <a:ln w="27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21" b="1" i="0" u="none" strike="noStrike" baseline="0">
                <a:solidFill>
                  <a:schemeClr val="tx1"/>
                </a:solidFill>
                <a:latin typeface="+mn-lt"/>
                <a:ea typeface="Avenir 65"/>
                <a:cs typeface="Avenir 65"/>
              </a:defRPr>
            </a:pPr>
            <a:endParaRPr lang="cs-CZ"/>
          </a:p>
        </c:txPr>
        <c:crossAx val="119896704"/>
        <c:crosses val="autoZero"/>
        <c:lblAlgn val="ctr"/>
        <c:lblOffset val="100"/>
        <c:tickLblSkip val="1"/>
        <c:tickMarkSkip val="1"/>
      </c:catAx>
      <c:valAx>
        <c:axId val="119896704"/>
        <c:scaling>
          <c:orientation val="minMax"/>
          <c:max val="1"/>
          <c:min val="0"/>
        </c:scaling>
        <c:axPos val="b"/>
        <c:majorGridlines>
          <c:spPr>
            <a:ln w="11076">
              <a:solidFill>
                <a:schemeClr val="tx1"/>
              </a:solidFill>
              <a:prstDash val="sysDash"/>
            </a:ln>
          </c:spPr>
        </c:majorGridlines>
        <c:numFmt formatCode="0%" sourceLinked="0"/>
        <c:tickLblPos val="nextTo"/>
        <c:spPr>
          <a:ln w="27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7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9895168"/>
        <c:crosses val="max"/>
        <c:crossBetween val="between"/>
        <c:majorUnit val="0.1"/>
        <c:minorUnit val="0.05"/>
      </c:valAx>
      <c:spPr>
        <a:noFill/>
        <a:ln w="11076">
          <a:solidFill>
            <a:schemeClr val="tx1"/>
          </a:solidFill>
          <a:prstDash val="sysDash"/>
        </a:ln>
      </c:spPr>
    </c:plotArea>
    <c:legend>
      <c:legendPos val="r"/>
      <c:layout>
        <c:manualLayout>
          <c:xMode val="edge"/>
          <c:yMode val="edge"/>
          <c:x val="2.6150627615062792E-2"/>
          <c:y val="0.87126865671641862"/>
          <c:w val="0.97384937238493963"/>
          <c:h val="6.7164179104477612E-2"/>
        </c:manualLayout>
      </c:layout>
      <c:spPr>
        <a:solidFill>
          <a:schemeClr val="bg1"/>
        </a:solidFill>
        <a:ln w="22151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Avenir 65"/>
              <a:cs typeface="Avenir 65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47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37759815242494232"/>
          <c:y val="0.15429687500000044"/>
          <c:w val="0.45265588914549681"/>
          <c:h val="0.765625000000007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0C0C0"/>
            </a:solidFill>
            <a:ln w="15830">
              <a:noFill/>
            </a:ln>
          </c:spPr>
          <c:dPt>
            <c:idx val="0"/>
            <c:spPr>
              <a:solidFill>
                <a:srgbClr val="800000"/>
              </a:solidFill>
              <a:ln w="15830">
                <a:noFill/>
              </a:ln>
            </c:spPr>
          </c:dPt>
          <c:dPt>
            <c:idx val="1"/>
            <c:spPr>
              <a:solidFill>
                <a:srgbClr val="FF6600"/>
              </a:solidFill>
              <a:ln w="15830">
                <a:noFill/>
              </a:ln>
            </c:spPr>
          </c:dPt>
          <c:dPt>
            <c:idx val="2"/>
            <c:spPr>
              <a:solidFill>
                <a:srgbClr val="FFCC00"/>
              </a:solidFill>
              <a:ln w="15830">
                <a:noFill/>
              </a:ln>
            </c:spPr>
          </c:dPt>
          <c:dPt>
            <c:idx val="3"/>
            <c:spPr>
              <a:solidFill>
                <a:srgbClr val="000080"/>
              </a:solidFill>
              <a:ln w="15830">
                <a:noFill/>
              </a:ln>
            </c:spPr>
          </c:dPt>
          <c:dLbls>
            <c:dLbl>
              <c:idx val="1"/>
              <c:layout>
                <c:manualLayout>
                  <c:x val="3.1746031746031744E-2"/>
                  <c:y val="-8.1967213114754103E-3"/>
                </c:manualLayout>
              </c:layout>
              <c:numFmt formatCode="0.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246" b="1" i="0" u="none" strike="noStrike" baseline="0">
                      <a:solidFill>
                        <a:schemeClr val="bg1"/>
                      </a:solidFill>
                      <a:latin typeface="Avenir 65"/>
                      <a:ea typeface="Avenir 65"/>
                      <a:cs typeface="Avenir 65"/>
                    </a:defRPr>
                  </a:pPr>
                  <a:endParaRPr lang="cs-CZ"/>
                </a:p>
              </c:txPr>
              <c:dLblPos val="ctr"/>
              <c:showCatName val="1"/>
              <c:showPercent val="1"/>
            </c:dLbl>
            <c:dLbl>
              <c:idx val="2"/>
              <c:numFmt formatCode="0.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246" b="1" i="0" u="none" strike="noStrike" baseline="0">
                      <a:solidFill>
                        <a:srgbClr val="000066"/>
                      </a:solidFill>
                      <a:latin typeface="Avenir 65"/>
                      <a:ea typeface="Avenir 65"/>
                      <a:cs typeface="Avenir 65"/>
                    </a:defRPr>
                  </a:pPr>
                  <a:endParaRPr lang="cs-CZ"/>
                </a:p>
              </c:txPr>
            </c:dLbl>
            <c:dLbl>
              <c:idx val="4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122" b="1" i="0" u="none" strike="noStrike" baseline="0">
                      <a:solidFill>
                        <a:schemeClr val="bg1"/>
                      </a:solidFill>
                      <a:latin typeface="Avenir 65"/>
                      <a:ea typeface="Avenir 65"/>
                      <a:cs typeface="Avenir 65"/>
                    </a:defRPr>
                  </a:pPr>
                  <a:endParaRPr lang="cs-CZ"/>
                </a:p>
              </c:txPr>
            </c:dLbl>
            <c:dLbl>
              <c:idx val="5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122" b="1" i="0" u="none" strike="noStrike" baseline="0">
                      <a:solidFill>
                        <a:schemeClr val="bg1"/>
                      </a:solidFill>
                      <a:latin typeface="Avenir 65"/>
                      <a:ea typeface="Avenir 65"/>
                      <a:cs typeface="Avenir 65"/>
                    </a:defRPr>
                  </a:pPr>
                  <a:endParaRPr lang="cs-CZ"/>
                </a:p>
              </c:txPr>
            </c:dLbl>
            <c:dLbl>
              <c:idx val="6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935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</c:dLbl>
            <c:dLbl>
              <c:idx val="7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028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</c:dLbl>
            <c:dLbl>
              <c:idx val="8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028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</c:dLbl>
            <c:dLbl>
              <c:idx val="9"/>
              <c:numFmt formatCode="0%" sourceLinked="0"/>
              <c:spPr>
                <a:noFill/>
                <a:ln w="15830">
                  <a:noFill/>
                </a:ln>
              </c:spPr>
              <c:txPr>
                <a:bodyPr/>
                <a:lstStyle/>
                <a:p>
                  <a:pPr>
                    <a:defRPr sz="1028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</c:dLbl>
            <c:numFmt formatCode="0%" sourceLinked="0"/>
            <c:spPr>
              <a:noFill/>
              <a:ln w="15830">
                <a:noFill/>
              </a:ln>
            </c:spPr>
            <c:txPr>
              <a:bodyPr/>
              <a:lstStyle/>
              <a:p>
                <a:pPr>
                  <a:defRPr sz="1246" b="1" i="0" u="none" strike="noStrike" baseline="0">
                    <a:solidFill>
                      <a:schemeClr val="bg1"/>
                    </a:solidFill>
                    <a:latin typeface="Avenir 65"/>
                    <a:ea typeface="Avenir 65"/>
                    <a:cs typeface="Avenir 65"/>
                  </a:defRPr>
                </a:pPr>
                <a:endParaRPr lang="cs-CZ"/>
              </a:p>
            </c:txPr>
            <c:dLblPos val="ctr"/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Krajský / Městský úřad</c:v>
                </c:pt>
                <c:pt idx="1">
                  <c:v>Speciální zařízení</c:v>
                </c:pt>
                <c:pt idx="2">
                  <c:v>Speciální MŠ / ZŠ / SŠ / SPC</c:v>
                </c:pt>
                <c:pt idx="3">
                  <c:v>PPP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17.5</c:v>
                </c:pt>
                <c:pt idx="2">
                  <c:v>35.5</c:v>
                </c:pt>
                <c:pt idx="3">
                  <c:v>17</c:v>
                </c:pt>
              </c:numCache>
            </c:numRef>
          </c:val>
        </c:ser>
        <c:dLbls>
          <c:showCatName val="1"/>
          <c:showPercent val="1"/>
        </c:dLbls>
        <c:firstSliceAng val="320"/>
      </c:pieChart>
      <c:spPr>
        <a:noFill/>
        <a:ln w="1583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2050209205020983"/>
          <c:y val="9.6000000000000002E-2"/>
          <c:w val="0.54184100418410253"/>
          <c:h val="0.71466666666666667"/>
        </c:manualLayout>
      </c:layout>
      <c:barChart>
        <c:barDir val="bar"/>
        <c:grouping val="percentStacked"/>
        <c:ser>
          <c:idx val="1"/>
          <c:order val="0"/>
          <c:tx>
            <c:strRef>
              <c:f>Sheet1!$B$1</c:f>
              <c:strCache>
                <c:ptCount val="1"/>
                <c:pt idx="0">
                  <c:v>velmi přínosné</c:v>
                </c:pt>
              </c:strCache>
            </c:strRef>
          </c:tx>
          <c:spPr>
            <a:solidFill>
              <a:srgbClr val="000080"/>
            </a:solidFill>
            <a:ln w="2951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9"/>
                <c:pt idx="0">
                  <c:v>Metodika péče o děti se ZP</c:v>
                </c:pt>
                <c:pt idx="1">
                  <c:v>Legislativa v oblastech péče o děti se ZP</c:v>
                </c:pt>
                <c:pt idx="2">
                  <c:v>Oblast prevence</c:v>
                </c:pt>
                <c:pt idx="3">
                  <c:v>Řešení konkrétních případů</c:v>
                </c:pt>
                <c:pt idx="4">
                  <c:v>Přínos nestátních peněz do oblasti péče o děti se ZP</c:v>
                </c:pt>
                <c:pt idx="5">
                  <c:v>Oblast pomoci dětem v integraci do běžných škol</c:v>
                </c:pt>
                <c:pt idx="6">
                  <c:v>Oblast pomoci rodinám dětí se ZP</c:v>
                </c:pt>
                <c:pt idx="7">
                  <c:v>Medializace problémů dětí se ZP</c:v>
                </c:pt>
                <c:pt idx="8">
                  <c:v>Péče o děti při vstupu do života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9"/>
                <c:pt idx="0">
                  <c:v>10.1</c:v>
                </c:pt>
                <c:pt idx="1">
                  <c:v>5.3</c:v>
                </c:pt>
                <c:pt idx="2">
                  <c:v>12.8</c:v>
                </c:pt>
                <c:pt idx="3">
                  <c:v>10.6</c:v>
                </c:pt>
                <c:pt idx="4">
                  <c:v>18.600000000000001</c:v>
                </c:pt>
                <c:pt idx="5">
                  <c:v>10.6</c:v>
                </c:pt>
                <c:pt idx="6">
                  <c:v>8.5</c:v>
                </c:pt>
                <c:pt idx="7">
                  <c:v>10.1</c:v>
                </c:pt>
                <c:pt idx="8">
                  <c:v>6.4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spíše přínosné</c:v>
                </c:pt>
              </c:strCache>
            </c:strRef>
          </c:tx>
          <c:spPr>
            <a:solidFill>
              <a:srgbClr val="CCCCFF"/>
            </a:solidFill>
            <a:ln w="11805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rgbClr val="000080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9"/>
                <c:pt idx="0">
                  <c:v>Metodika péče o děti se ZP</c:v>
                </c:pt>
                <c:pt idx="1">
                  <c:v>Legislativa v oblastech péče o děti se ZP</c:v>
                </c:pt>
                <c:pt idx="2">
                  <c:v>Oblast prevence</c:v>
                </c:pt>
                <c:pt idx="3">
                  <c:v>Řešení konkrétních případů</c:v>
                </c:pt>
                <c:pt idx="4">
                  <c:v>Přínos nestátních peněz do oblasti péče o děti se ZP</c:v>
                </c:pt>
                <c:pt idx="5">
                  <c:v>Oblast pomoci dětem v integraci do běžných škol</c:v>
                </c:pt>
                <c:pt idx="6">
                  <c:v>Oblast pomoci rodinám dětí se ZP</c:v>
                </c:pt>
                <c:pt idx="7">
                  <c:v>Medializace problémů dětí se ZP</c:v>
                </c:pt>
                <c:pt idx="8">
                  <c:v>Péče o děti při vstupu do života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9"/>
                <c:pt idx="0">
                  <c:v>48.4</c:v>
                </c:pt>
                <c:pt idx="1">
                  <c:v>51.1</c:v>
                </c:pt>
                <c:pt idx="2">
                  <c:v>43.1</c:v>
                </c:pt>
                <c:pt idx="3">
                  <c:v>41</c:v>
                </c:pt>
                <c:pt idx="4">
                  <c:v>30.9</c:v>
                </c:pt>
                <c:pt idx="5">
                  <c:v>34</c:v>
                </c:pt>
                <c:pt idx="6">
                  <c:v>35.6</c:v>
                </c:pt>
                <c:pt idx="7">
                  <c:v>30.9</c:v>
                </c:pt>
                <c:pt idx="8">
                  <c:v>19.7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spíše nepřínosné</c:v>
                </c:pt>
              </c:strCache>
            </c:strRef>
          </c:tx>
          <c:spPr>
            <a:solidFill>
              <a:srgbClr val="FF99CC"/>
            </a:solidFill>
            <a:ln w="2951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chemeClr val="tx1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9"/>
                <c:pt idx="0">
                  <c:v>Metodika péče o děti se ZP</c:v>
                </c:pt>
                <c:pt idx="1">
                  <c:v>Legislativa v oblastech péče o děti se ZP</c:v>
                </c:pt>
                <c:pt idx="2">
                  <c:v>Oblast prevence</c:v>
                </c:pt>
                <c:pt idx="3">
                  <c:v>Řešení konkrétních případů</c:v>
                </c:pt>
                <c:pt idx="4">
                  <c:v>Přínos nestátních peněz do oblasti péče o děti se ZP</c:v>
                </c:pt>
                <c:pt idx="5">
                  <c:v>Oblast pomoci dětem v integraci do běžných škol</c:v>
                </c:pt>
                <c:pt idx="6">
                  <c:v>Oblast pomoci rodinám dětí se ZP</c:v>
                </c:pt>
                <c:pt idx="7">
                  <c:v>Medializace problémů dětí se ZP</c:v>
                </c:pt>
                <c:pt idx="8">
                  <c:v>Péče o děti při vstupu do života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9"/>
                <c:pt idx="0">
                  <c:v>34</c:v>
                </c:pt>
                <c:pt idx="1">
                  <c:v>31.9</c:v>
                </c:pt>
                <c:pt idx="2">
                  <c:v>35.1</c:v>
                </c:pt>
                <c:pt idx="3">
                  <c:v>34</c:v>
                </c:pt>
                <c:pt idx="4">
                  <c:v>32.4</c:v>
                </c:pt>
                <c:pt idx="5">
                  <c:v>35.1</c:v>
                </c:pt>
                <c:pt idx="6">
                  <c:v>38.800000000000004</c:v>
                </c:pt>
                <c:pt idx="7">
                  <c:v>41</c:v>
                </c:pt>
                <c:pt idx="8">
                  <c:v>44.7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nepřínosné</c:v>
                </c:pt>
              </c:strCache>
            </c:strRef>
          </c:tx>
          <c:spPr>
            <a:solidFill>
              <a:srgbClr val="993366"/>
            </a:solidFill>
            <a:ln w="11805">
              <a:solidFill>
                <a:schemeClr val="tx1"/>
              </a:solidFill>
              <a:prstDash val="solid"/>
            </a:ln>
          </c:spPr>
          <c:dLbls>
            <c:numFmt formatCode="#,##0" sourceLinked="0"/>
            <c:spPr>
              <a:noFill/>
              <a:ln w="23610">
                <a:noFill/>
              </a:ln>
            </c:spPr>
            <c:txPr>
              <a:bodyPr/>
              <a:lstStyle/>
              <a:p>
                <a:pPr>
                  <a:defRPr sz="1023" b="1" i="0" u="none" strike="noStrike" baseline="0">
                    <a:solidFill>
                      <a:srgbClr val="FFFFFF"/>
                    </a:solidFill>
                    <a:latin typeface="+mn-lt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9"/>
                <c:pt idx="0">
                  <c:v>Metodika péče o děti se ZP</c:v>
                </c:pt>
                <c:pt idx="1">
                  <c:v>Legislativa v oblastech péče o děti se ZP</c:v>
                </c:pt>
                <c:pt idx="2">
                  <c:v>Oblast prevence</c:v>
                </c:pt>
                <c:pt idx="3">
                  <c:v>Řešení konkrétních případů</c:v>
                </c:pt>
                <c:pt idx="4">
                  <c:v>Přínos nestátních peněz do oblasti péče o děti se ZP</c:v>
                </c:pt>
                <c:pt idx="5">
                  <c:v>Oblast pomoci dětem v integraci do běžných škol</c:v>
                </c:pt>
                <c:pt idx="6">
                  <c:v>Oblast pomoci rodinám dětí se ZP</c:v>
                </c:pt>
                <c:pt idx="7">
                  <c:v>Medializace problémů dětí se ZP</c:v>
                </c:pt>
                <c:pt idx="8">
                  <c:v>Péče o děti při vstupu do života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9"/>
                <c:pt idx="0">
                  <c:v>4.8</c:v>
                </c:pt>
                <c:pt idx="1">
                  <c:v>8.5</c:v>
                </c:pt>
                <c:pt idx="2">
                  <c:v>5.9</c:v>
                </c:pt>
                <c:pt idx="3">
                  <c:v>11.7</c:v>
                </c:pt>
                <c:pt idx="4">
                  <c:v>13.3</c:v>
                </c:pt>
                <c:pt idx="5">
                  <c:v>16.5</c:v>
                </c:pt>
                <c:pt idx="6">
                  <c:v>13.3</c:v>
                </c:pt>
                <c:pt idx="7">
                  <c:v>14.9</c:v>
                </c:pt>
                <c:pt idx="8">
                  <c:v>26.6</c:v>
                </c:pt>
              </c:numCache>
            </c:numRef>
          </c:val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neuvedeno</c:v>
                </c:pt>
              </c:strCache>
            </c:strRef>
          </c:tx>
          <c:spPr>
            <a:solidFill>
              <a:srgbClr val="808080"/>
            </a:solidFill>
            <a:ln w="11805">
              <a:solidFill>
                <a:schemeClr val="tx1"/>
              </a:solidFill>
              <a:prstDash val="solid"/>
            </a:ln>
          </c:spPr>
          <c:cat>
            <c:strRef>
              <c:f>Sheet1!$A$2:$A$11</c:f>
              <c:strCache>
                <c:ptCount val="9"/>
                <c:pt idx="0">
                  <c:v>Metodika péče o děti se ZP</c:v>
                </c:pt>
                <c:pt idx="1">
                  <c:v>Legislativa v oblastech péče o děti se ZP</c:v>
                </c:pt>
                <c:pt idx="2">
                  <c:v>Oblast prevence</c:v>
                </c:pt>
                <c:pt idx="3">
                  <c:v>Řešení konkrétních případů</c:v>
                </c:pt>
                <c:pt idx="4">
                  <c:v>Přínos nestátních peněz do oblasti péče o děti se ZP</c:v>
                </c:pt>
                <c:pt idx="5">
                  <c:v>Oblast pomoci dětem v integraci do běžných škol</c:v>
                </c:pt>
                <c:pt idx="6">
                  <c:v>Oblast pomoci rodinám dětí se ZP</c:v>
                </c:pt>
                <c:pt idx="7">
                  <c:v>Medializace problémů dětí se ZP</c:v>
                </c:pt>
                <c:pt idx="8">
                  <c:v>Péče o děti při vstupu do života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9"/>
                <c:pt idx="0">
                  <c:v>2.7</c:v>
                </c:pt>
                <c:pt idx="1">
                  <c:v>3.2</c:v>
                </c:pt>
                <c:pt idx="2">
                  <c:v>3.2</c:v>
                </c:pt>
                <c:pt idx="3">
                  <c:v>2.7</c:v>
                </c:pt>
                <c:pt idx="4">
                  <c:v>4.8</c:v>
                </c:pt>
                <c:pt idx="5">
                  <c:v>3.7</c:v>
                </c:pt>
                <c:pt idx="6">
                  <c:v>3.7</c:v>
                </c:pt>
                <c:pt idx="7">
                  <c:v>3.2</c:v>
                </c:pt>
                <c:pt idx="8">
                  <c:v>2.7</c:v>
                </c:pt>
              </c:numCache>
            </c:numRef>
          </c:val>
        </c:ser>
        <c:gapWidth val="60"/>
        <c:overlap val="100"/>
        <c:axId val="120003200"/>
        <c:axId val="120025472"/>
      </c:barChart>
      <c:catAx>
        <c:axId val="120003200"/>
        <c:scaling>
          <c:orientation val="maxMin"/>
        </c:scaling>
        <c:axPos val="l"/>
        <c:numFmt formatCode="General" sourceLinked="1"/>
        <c:tickLblPos val="nextTo"/>
        <c:spPr>
          <a:ln w="2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20025472"/>
        <c:crosses val="autoZero"/>
        <c:lblAlgn val="ctr"/>
        <c:lblOffset val="100"/>
        <c:tickLblSkip val="1"/>
        <c:tickMarkSkip val="1"/>
      </c:catAx>
      <c:valAx>
        <c:axId val="120025472"/>
        <c:scaling>
          <c:orientation val="minMax"/>
          <c:max val="1"/>
          <c:min val="0"/>
        </c:scaling>
        <c:axPos val="b"/>
        <c:numFmt formatCode="0%" sourceLinked="0"/>
        <c:tickLblPos val="nextTo"/>
        <c:spPr>
          <a:ln w="29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23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0003200"/>
        <c:crosses val="max"/>
        <c:crossBetween val="between"/>
        <c:majorUnit val="0.1"/>
        <c:minorUnit val="0.05"/>
      </c:valAx>
      <c:spPr>
        <a:noFill/>
        <a:ln w="11805">
          <a:solidFill>
            <a:srgbClr val="C0C0C0"/>
          </a:solidFill>
          <a:prstDash val="solid"/>
        </a:ln>
      </c:spPr>
    </c:plotArea>
    <c:legend>
      <c:legendPos val="b"/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</c:legendEntry>
      <c:layout/>
      <c:spPr>
        <a:noFill/>
        <a:ln w="2361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15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každý rok nebo častěji</c:v>
                </c:pt>
              </c:strCache>
            </c:strRef>
          </c:tx>
          <c:spPr>
            <a:solidFill>
              <a:srgbClr val="336600"/>
            </a:solidFill>
          </c:spPr>
          <c:dLbls>
            <c:numFmt formatCode="#,##0" sourceLinked="0"/>
            <c:spPr>
              <a:solidFill>
                <a:srgbClr val="336600"/>
              </a:solidFill>
            </c:spPr>
            <c:txPr>
              <a:bodyPr/>
              <a:lstStyle/>
              <a:p>
                <a:pPr>
                  <a:defRPr sz="16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30.5</c:v>
                </c:pt>
                <c:pt idx="1">
                  <c:v>50.5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jednou za 2-3 roky</c:v>
                </c:pt>
              </c:strCache>
            </c:strRef>
          </c:tx>
          <c:spPr>
            <a:solidFill>
              <a:srgbClr val="92D050"/>
            </a:solidFill>
          </c:spPr>
          <c:dLbls>
            <c:numFmt formatCode="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14.5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méně často než 1x za 3 roky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2.1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zatím pouze jednou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3.5</c:v>
                </c:pt>
                <c:pt idx="1">
                  <c:v>3.7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nikdy, zatím vůbec ne</c:v>
                </c:pt>
              </c:strCache>
            </c:strRef>
          </c:tx>
          <c:spPr>
            <a:solidFill>
              <a:srgbClr val="C0504D">
                <a:lumMod val="75000"/>
              </a:srgb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38</c:v>
                </c:pt>
                <c:pt idx="1">
                  <c:v>30.3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dLbls>
            <c:numFmt formatCode="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stát</c:v>
                </c:pt>
                <c:pt idx="1">
                  <c:v>NO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6.5</c:v>
                </c:pt>
                <c:pt idx="1">
                  <c:v>4.3</c:v>
                </c:pt>
              </c:numCache>
            </c:numRef>
          </c:val>
        </c:ser>
        <c:overlap val="100"/>
        <c:axId val="118799744"/>
        <c:axId val="118809728"/>
      </c:barChart>
      <c:catAx>
        <c:axId val="11879974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18809728"/>
        <c:crosses val="autoZero"/>
        <c:auto val="1"/>
        <c:lblAlgn val="ctr"/>
        <c:lblOffset val="100"/>
      </c:catAx>
      <c:valAx>
        <c:axId val="118809728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18799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8202994550733771E-2"/>
          <c:y val="0.90637116429787834"/>
          <c:w val="0.97331458812508653"/>
          <c:h val="9.3628835702121715E-2"/>
        </c:manualLayout>
      </c:layout>
      <c:txPr>
        <a:bodyPr/>
        <a:lstStyle/>
        <a:p>
          <a:pPr>
            <a:defRPr sz="140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percentStacked"/>
        <c:ser>
          <c:idx val="0"/>
          <c:order val="0"/>
          <c:tx>
            <c:strRef>
              <c:f>List1!$B$1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336600"/>
            </a:solidFill>
          </c:spPr>
          <c:dLbls>
            <c:numFmt formatCode="#,##0" sourceLinked="0"/>
            <c:spPr>
              <a:solidFill>
                <a:srgbClr val="336600"/>
              </a:solidFill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List1!$A$2:$A$29</c:f>
              <c:strCache>
                <c:ptCount val="28"/>
                <c:pt idx="0">
                  <c:v>Děti v diagnostických ústavech, výchovných ústavech</c:v>
                </c:pt>
                <c:pt idx="1">
                  <c:v>Situace ve speciálních školách pro děti se zdravotním postižením</c:v>
                </c:pt>
                <c:pt idx="2">
                  <c:v>Situace dětí ze sociálně vyloučených lokalit a národnostních menšin</c:v>
                </c:pt>
                <c:pt idx="3">
                  <c:v>Život dětí s postižením sluchu</c:v>
                </c:pt>
                <c:pt idx="4">
                  <c:v>Život dětí s duševním postižením</c:v>
                </c:pt>
                <c:pt idx="5">
                  <c:v>Děti v náhradní rodinné péči</c:v>
                </c:pt>
                <c:pt idx="6">
                  <c:v>Život dětí s vnitřním zdravotním postižením</c:v>
                </c:pt>
                <c:pt idx="7">
                  <c:v>Děti na útěku</c:v>
                </c:pt>
                <c:pt idx="8">
                  <c:v>Integrace dětí se zdravotním postižením do běžných škol</c:v>
                </c:pt>
                <c:pt idx="9">
                  <c:v>Situace v učňovském školství</c:v>
                </c:pt>
                <c:pt idx="10">
                  <c:v>Život dětí s postižením zraku</c:v>
                </c:pt>
                <c:pt idx="11">
                  <c:v>Život dětí s mentálním postižením</c:v>
                </c:pt>
                <c:pt idx="12">
                  <c:v>Život dětí s kombinovaným zdravotním postižením</c:v>
                </c:pt>
                <c:pt idx="13">
                  <c:v>Situace v porodnicích</c:v>
                </c:pt>
                <c:pt idx="14">
                  <c:v>Děti v dětských domovech, kojeneckých ústavech</c:v>
                </c:pt>
                <c:pt idx="15">
                  <c:v>Situace v mateřských školách</c:v>
                </c:pt>
                <c:pt idx="16">
                  <c:v>Situace na vysokých školách</c:v>
                </c:pt>
                <c:pt idx="17">
                  <c:v>Situace dětí ze sociálně slabých rodin</c:v>
                </c:pt>
                <c:pt idx="18">
                  <c:v>Situace ve zdravotnických zařízeních pro děti</c:v>
                </c:pt>
                <c:pt idx="19">
                  <c:v>Život dětí s tělesným zdravotním postižením</c:v>
                </c:pt>
                <c:pt idx="20">
                  <c:v>Děti bojující se závislostí (drogy, alkohol…)</c:v>
                </c:pt>
                <c:pt idx="21">
                  <c:v>Situace v gymnáziích a na středních školách</c:v>
                </c:pt>
                <c:pt idx="22">
                  <c:v>Situace v základních školách</c:v>
                </c:pt>
                <c:pt idx="23">
                  <c:v>Děti zanedbávané, týrané, zneužívané</c:v>
                </c:pt>
                <c:pt idx="24">
                  <c:v>Stav ochrany práv dětí v republice</c:v>
                </c:pt>
                <c:pt idx="25">
                  <c:v>Situace dětí v rodinách obecně, postavení dětí v rodině</c:v>
                </c:pt>
                <c:pt idx="26">
                  <c:v>Postavení dětí vůči učitelům/dospělým ve společnosti</c:v>
                </c:pt>
                <c:pt idx="27">
                  <c:v>Životní styl dětí, jejich zájmy, koníčky, hudba…</c:v>
                </c:pt>
              </c:strCache>
            </c:strRef>
          </c:cat>
          <c:val>
            <c:numRef>
              <c:f>List1!$B$2:$B$29</c:f>
              <c:numCache>
                <c:formatCode>General</c:formatCode>
                <c:ptCount val="28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6</c:v>
                </c:pt>
                <c:pt idx="13">
                  <c:v>10</c:v>
                </c:pt>
                <c:pt idx="14">
                  <c:v>8</c:v>
                </c:pt>
                <c:pt idx="15">
                  <c:v>13</c:v>
                </c:pt>
                <c:pt idx="16">
                  <c:v>14</c:v>
                </c:pt>
                <c:pt idx="17">
                  <c:v>9</c:v>
                </c:pt>
                <c:pt idx="18">
                  <c:v>12</c:v>
                </c:pt>
                <c:pt idx="19">
                  <c:v>9</c:v>
                </c:pt>
                <c:pt idx="20">
                  <c:v>10</c:v>
                </c:pt>
                <c:pt idx="21">
                  <c:v>16</c:v>
                </c:pt>
                <c:pt idx="22">
                  <c:v>17</c:v>
                </c:pt>
                <c:pt idx="23">
                  <c:v>12</c:v>
                </c:pt>
                <c:pt idx="24">
                  <c:v>14</c:v>
                </c:pt>
                <c:pt idx="25">
                  <c:v>17</c:v>
                </c:pt>
                <c:pt idx="26">
                  <c:v>16</c:v>
                </c:pt>
                <c:pt idx="27">
                  <c:v>18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99CC00"/>
            </a:solidFill>
          </c:spPr>
          <c:dLbls>
            <c:numFmt formatCode="#,##0" sourceLinked="0"/>
            <c:spPr>
              <a:solidFill>
                <a:srgbClr val="99CC00"/>
              </a:solidFill>
            </c:spPr>
            <c:txPr>
              <a:bodyPr/>
              <a:lstStyle/>
              <a:p>
                <a:pPr>
                  <a:defRPr sz="950" b="1" i="0" kern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dLblPos val="ctr"/>
            <c:showVal val="1"/>
          </c:dLbls>
          <c:cat>
            <c:strRef>
              <c:f>List1!$A$2:$A$29</c:f>
              <c:strCache>
                <c:ptCount val="28"/>
                <c:pt idx="0">
                  <c:v>Děti v diagnostických ústavech, výchovných ústavech</c:v>
                </c:pt>
                <c:pt idx="1">
                  <c:v>Situace ve speciálních školách pro děti se zdravotním postižením</c:v>
                </c:pt>
                <c:pt idx="2">
                  <c:v>Situace dětí ze sociálně vyloučených lokalit a národnostních menšin</c:v>
                </c:pt>
                <c:pt idx="3">
                  <c:v>Život dětí s postižením sluchu</c:v>
                </c:pt>
                <c:pt idx="4">
                  <c:v>Život dětí s duševním postižením</c:v>
                </c:pt>
                <c:pt idx="5">
                  <c:v>Děti v náhradní rodinné péči</c:v>
                </c:pt>
                <c:pt idx="6">
                  <c:v>Život dětí s vnitřním zdravotním postižením</c:v>
                </c:pt>
                <c:pt idx="7">
                  <c:v>Děti na útěku</c:v>
                </c:pt>
                <c:pt idx="8">
                  <c:v>Integrace dětí se zdravotním postižením do běžných škol</c:v>
                </c:pt>
                <c:pt idx="9">
                  <c:v>Situace v učňovském školství</c:v>
                </c:pt>
                <c:pt idx="10">
                  <c:v>Život dětí s postižením zraku</c:v>
                </c:pt>
                <c:pt idx="11">
                  <c:v>Život dětí s mentálním postižením</c:v>
                </c:pt>
                <c:pt idx="12">
                  <c:v>Život dětí s kombinovaným zdravotním postižením</c:v>
                </c:pt>
                <c:pt idx="13">
                  <c:v>Situace v porodnicích</c:v>
                </c:pt>
                <c:pt idx="14">
                  <c:v>Děti v dětských domovech, kojeneckých ústavech</c:v>
                </c:pt>
                <c:pt idx="15">
                  <c:v>Situace v mateřských školách</c:v>
                </c:pt>
                <c:pt idx="16">
                  <c:v>Situace na vysokých školách</c:v>
                </c:pt>
                <c:pt idx="17">
                  <c:v>Situace dětí ze sociálně slabých rodin</c:v>
                </c:pt>
                <c:pt idx="18">
                  <c:v>Situace ve zdravotnických zařízeních pro děti</c:v>
                </c:pt>
                <c:pt idx="19">
                  <c:v>Život dětí s tělesným zdravotním postižením</c:v>
                </c:pt>
                <c:pt idx="20">
                  <c:v>Děti bojující se závislostí (drogy, alkohol…)</c:v>
                </c:pt>
                <c:pt idx="21">
                  <c:v>Situace v gymnáziích a na středních školách</c:v>
                </c:pt>
                <c:pt idx="22">
                  <c:v>Situace v základních školách</c:v>
                </c:pt>
                <c:pt idx="23">
                  <c:v>Děti zanedbávané, týrané, zneužívané</c:v>
                </c:pt>
                <c:pt idx="24">
                  <c:v>Stav ochrany práv dětí v republice</c:v>
                </c:pt>
                <c:pt idx="25">
                  <c:v>Situace dětí v rodinách obecně, postavení dětí v rodině</c:v>
                </c:pt>
                <c:pt idx="26">
                  <c:v>Postavení dětí vůči učitelům/dospělým ve společnosti</c:v>
                </c:pt>
                <c:pt idx="27">
                  <c:v>Životní styl dětí, jejich zájmy, koníčky, hudba…</c:v>
                </c:pt>
              </c:strCache>
            </c:strRef>
          </c:cat>
          <c:val>
            <c:numRef>
              <c:f>List1!$C$2:$C$29</c:f>
              <c:numCache>
                <c:formatCode>General</c:formatCode>
                <c:ptCount val="28"/>
                <c:pt idx="0">
                  <c:v>21</c:v>
                </c:pt>
                <c:pt idx="1">
                  <c:v>20</c:v>
                </c:pt>
                <c:pt idx="2">
                  <c:v>22</c:v>
                </c:pt>
                <c:pt idx="3">
                  <c:v>23</c:v>
                </c:pt>
                <c:pt idx="4">
                  <c:v>22</c:v>
                </c:pt>
                <c:pt idx="5">
                  <c:v>25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26</c:v>
                </c:pt>
                <c:pt idx="10">
                  <c:v>25</c:v>
                </c:pt>
                <c:pt idx="11">
                  <c:v>24</c:v>
                </c:pt>
                <c:pt idx="12">
                  <c:v>27</c:v>
                </c:pt>
                <c:pt idx="13">
                  <c:v>24</c:v>
                </c:pt>
                <c:pt idx="14">
                  <c:v>28</c:v>
                </c:pt>
                <c:pt idx="15">
                  <c:v>24</c:v>
                </c:pt>
                <c:pt idx="16">
                  <c:v>26</c:v>
                </c:pt>
                <c:pt idx="17">
                  <c:v>32</c:v>
                </c:pt>
                <c:pt idx="18">
                  <c:v>30</c:v>
                </c:pt>
                <c:pt idx="19">
                  <c:v>34</c:v>
                </c:pt>
                <c:pt idx="20">
                  <c:v>33</c:v>
                </c:pt>
                <c:pt idx="21">
                  <c:v>28</c:v>
                </c:pt>
                <c:pt idx="22">
                  <c:v>30</c:v>
                </c:pt>
                <c:pt idx="23">
                  <c:v>37</c:v>
                </c:pt>
                <c:pt idx="24">
                  <c:v>38</c:v>
                </c:pt>
                <c:pt idx="25">
                  <c:v>39</c:v>
                </c:pt>
                <c:pt idx="26">
                  <c:v>41</c:v>
                </c:pt>
                <c:pt idx="27">
                  <c:v>40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CC3300"/>
            </a:solidFill>
          </c:spPr>
          <c:dLbls>
            <c:numFmt formatCode="#,##0" sourceLinked="0"/>
            <c:spPr>
              <a:solidFill>
                <a:srgbClr val="CC3300"/>
              </a:solidFill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List1!$A$2:$A$29</c:f>
              <c:strCache>
                <c:ptCount val="28"/>
                <c:pt idx="0">
                  <c:v>Děti v diagnostických ústavech, výchovných ústavech</c:v>
                </c:pt>
                <c:pt idx="1">
                  <c:v>Situace ve speciálních školách pro děti se zdravotním postižením</c:v>
                </c:pt>
                <c:pt idx="2">
                  <c:v>Situace dětí ze sociálně vyloučených lokalit a národnostních menšin</c:v>
                </c:pt>
                <c:pt idx="3">
                  <c:v>Život dětí s postižením sluchu</c:v>
                </c:pt>
                <c:pt idx="4">
                  <c:v>Život dětí s duševním postižením</c:v>
                </c:pt>
                <c:pt idx="5">
                  <c:v>Děti v náhradní rodinné péči</c:v>
                </c:pt>
                <c:pt idx="6">
                  <c:v>Život dětí s vnitřním zdravotním postižením</c:v>
                </c:pt>
                <c:pt idx="7">
                  <c:v>Děti na útěku</c:v>
                </c:pt>
                <c:pt idx="8">
                  <c:v>Integrace dětí se zdravotním postižením do běžných škol</c:v>
                </c:pt>
                <c:pt idx="9">
                  <c:v>Situace v učňovském školství</c:v>
                </c:pt>
                <c:pt idx="10">
                  <c:v>Život dětí s postižením zraku</c:v>
                </c:pt>
                <c:pt idx="11">
                  <c:v>Život dětí s mentálním postižením</c:v>
                </c:pt>
                <c:pt idx="12">
                  <c:v>Život dětí s kombinovaným zdravotním postižením</c:v>
                </c:pt>
                <c:pt idx="13">
                  <c:v>Situace v porodnicích</c:v>
                </c:pt>
                <c:pt idx="14">
                  <c:v>Děti v dětských domovech, kojeneckých ústavech</c:v>
                </c:pt>
                <c:pt idx="15">
                  <c:v>Situace v mateřských školách</c:v>
                </c:pt>
                <c:pt idx="16">
                  <c:v>Situace na vysokých školách</c:v>
                </c:pt>
                <c:pt idx="17">
                  <c:v>Situace dětí ze sociálně slabých rodin</c:v>
                </c:pt>
                <c:pt idx="18">
                  <c:v>Situace ve zdravotnických zařízeních pro děti</c:v>
                </c:pt>
                <c:pt idx="19">
                  <c:v>Život dětí s tělesným zdravotním postižením</c:v>
                </c:pt>
                <c:pt idx="20">
                  <c:v>Děti bojující se závislostí (drogy, alkohol…)</c:v>
                </c:pt>
                <c:pt idx="21">
                  <c:v>Situace v gymnáziích a na středních školách</c:v>
                </c:pt>
                <c:pt idx="22">
                  <c:v>Situace v základních školách</c:v>
                </c:pt>
                <c:pt idx="23">
                  <c:v>Děti zanedbávané, týrané, zneužívané</c:v>
                </c:pt>
                <c:pt idx="24">
                  <c:v>Stav ochrany práv dětí v republice</c:v>
                </c:pt>
                <c:pt idx="25">
                  <c:v>Situace dětí v rodinách obecně, postavení dětí v rodině</c:v>
                </c:pt>
                <c:pt idx="26">
                  <c:v>Postavení dětí vůči učitelům/dospělým ve společnosti</c:v>
                </c:pt>
                <c:pt idx="27">
                  <c:v>Životní styl dětí, jejich zájmy, koníčky, hudba…</c:v>
                </c:pt>
              </c:strCache>
            </c:strRef>
          </c:cat>
          <c:val>
            <c:numRef>
              <c:f>List1!$D$2:$D$29</c:f>
              <c:numCache>
                <c:formatCode>General</c:formatCode>
                <c:ptCount val="28"/>
                <c:pt idx="0">
                  <c:v>41</c:v>
                </c:pt>
                <c:pt idx="1">
                  <c:v>38</c:v>
                </c:pt>
                <c:pt idx="2">
                  <c:v>38</c:v>
                </c:pt>
                <c:pt idx="3">
                  <c:v>41</c:v>
                </c:pt>
                <c:pt idx="4">
                  <c:v>42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37</c:v>
                </c:pt>
                <c:pt idx="9">
                  <c:v>35</c:v>
                </c:pt>
                <c:pt idx="10">
                  <c:v>40</c:v>
                </c:pt>
                <c:pt idx="11">
                  <c:v>39</c:v>
                </c:pt>
                <c:pt idx="12">
                  <c:v>37</c:v>
                </c:pt>
                <c:pt idx="13">
                  <c:v>31</c:v>
                </c:pt>
                <c:pt idx="14">
                  <c:v>35</c:v>
                </c:pt>
                <c:pt idx="15">
                  <c:v>30</c:v>
                </c:pt>
                <c:pt idx="16">
                  <c:v>27</c:v>
                </c:pt>
                <c:pt idx="17">
                  <c:v>36</c:v>
                </c:pt>
                <c:pt idx="18">
                  <c:v>30</c:v>
                </c:pt>
                <c:pt idx="19">
                  <c:v>35</c:v>
                </c:pt>
                <c:pt idx="20">
                  <c:v>32</c:v>
                </c:pt>
                <c:pt idx="21">
                  <c:v>28</c:v>
                </c:pt>
                <c:pt idx="22">
                  <c:v>26</c:v>
                </c:pt>
                <c:pt idx="23">
                  <c:v>29</c:v>
                </c:pt>
                <c:pt idx="24">
                  <c:v>29</c:v>
                </c:pt>
                <c:pt idx="25">
                  <c:v>24</c:v>
                </c:pt>
                <c:pt idx="26">
                  <c:v>24</c:v>
                </c:pt>
                <c:pt idx="27">
                  <c:v>23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</c:v>
                </c:pt>
              </c:strCache>
            </c:strRef>
          </c:tx>
          <c:dLbls>
            <c:spPr>
              <a:solidFill>
                <a:srgbClr val="000000"/>
              </a:solidFill>
            </c:spPr>
            <c:txPr>
              <a:bodyPr/>
              <a:lstStyle/>
              <a:p>
                <a:pPr>
                  <a:defRPr sz="1000" b="1" i="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List1!$A$2:$A$29</c:f>
              <c:strCache>
                <c:ptCount val="28"/>
                <c:pt idx="0">
                  <c:v>Děti v diagnostických ústavech, výchovných ústavech</c:v>
                </c:pt>
                <c:pt idx="1">
                  <c:v>Situace ve speciálních školách pro děti se zdravotním postižením</c:v>
                </c:pt>
                <c:pt idx="2">
                  <c:v>Situace dětí ze sociálně vyloučených lokalit a národnostních menšin</c:v>
                </c:pt>
                <c:pt idx="3">
                  <c:v>Život dětí s postižením sluchu</c:v>
                </c:pt>
                <c:pt idx="4">
                  <c:v>Život dětí s duševním postižením</c:v>
                </c:pt>
                <c:pt idx="5">
                  <c:v>Děti v náhradní rodinné péči</c:v>
                </c:pt>
                <c:pt idx="6">
                  <c:v>Život dětí s vnitřním zdravotním postižením</c:v>
                </c:pt>
                <c:pt idx="7">
                  <c:v>Děti na útěku</c:v>
                </c:pt>
                <c:pt idx="8">
                  <c:v>Integrace dětí se zdravotním postižením do běžných škol</c:v>
                </c:pt>
                <c:pt idx="9">
                  <c:v>Situace v učňovském školství</c:v>
                </c:pt>
                <c:pt idx="10">
                  <c:v>Život dětí s postižením zraku</c:v>
                </c:pt>
                <c:pt idx="11">
                  <c:v>Život dětí s mentálním postižením</c:v>
                </c:pt>
                <c:pt idx="12">
                  <c:v>Život dětí s kombinovaným zdravotním postižením</c:v>
                </c:pt>
                <c:pt idx="13">
                  <c:v>Situace v porodnicích</c:v>
                </c:pt>
                <c:pt idx="14">
                  <c:v>Děti v dětských domovech, kojeneckých ústavech</c:v>
                </c:pt>
                <c:pt idx="15">
                  <c:v>Situace v mateřských školách</c:v>
                </c:pt>
                <c:pt idx="16">
                  <c:v>Situace na vysokých školách</c:v>
                </c:pt>
                <c:pt idx="17">
                  <c:v>Situace dětí ze sociálně slabých rodin</c:v>
                </c:pt>
                <c:pt idx="18">
                  <c:v>Situace ve zdravotnických zařízeních pro děti</c:v>
                </c:pt>
                <c:pt idx="19">
                  <c:v>Život dětí s tělesným zdravotním postižením</c:v>
                </c:pt>
                <c:pt idx="20">
                  <c:v>Děti bojující se závislostí (drogy, alkohol…)</c:v>
                </c:pt>
                <c:pt idx="21">
                  <c:v>Situace v gymnáziích a na středních školách</c:v>
                </c:pt>
                <c:pt idx="22">
                  <c:v>Situace v základních školách</c:v>
                </c:pt>
                <c:pt idx="23">
                  <c:v>Děti zanedbávané, týrané, zneužívané</c:v>
                </c:pt>
                <c:pt idx="24">
                  <c:v>Stav ochrany práv dětí v republice</c:v>
                </c:pt>
                <c:pt idx="25">
                  <c:v>Situace dětí v rodinách obecně, postavení dětí v rodině</c:v>
                </c:pt>
                <c:pt idx="26">
                  <c:v>Postavení dětí vůči učitelům/dospělým ve společnosti</c:v>
                </c:pt>
                <c:pt idx="27">
                  <c:v>Životní styl dětí, jejich zájmy, koníčky, hudba…</c:v>
                </c:pt>
              </c:strCache>
            </c:strRef>
          </c:cat>
          <c:val>
            <c:numRef>
              <c:f>List1!$E$2:$E$29</c:f>
              <c:numCache>
                <c:formatCode>General</c:formatCode>
                <c:ptCount val="28"/>
                <c:pt idx="0">
                  <c:v>30</c:v>
                </c:pt>
                <c:pt idx="1">
                  <c:v>36</c:v>
                </c:pt>
                <c:pt idx="2">
                  <c:v>33</c:v>
                </c:pt>
                <c:pt idx="3">
                  <c:v>29</c:v>
                </c:pt>
                <c:pt idx="4">
                  <c:v>28</c:v>
                </c:pt>
                <c:pt idx="5">
                  <c:v>27</c:v>
                </c:pt>
                <c:pt idx="6">
                  <c:v>30</c:v>
                </c:pt>
                <c:pt idx="7">
                  <c:v>28</c:v>
                </c:pt>
                <c:pt idx="8">
                  <c:v>33</c:v>
                </c:pt>
                <c:pt idx="9">
                  <c:v>33</c:v>
                </c:pt>
                <c:pt idx="10">
                  <c:v>28</c:v>
                </c:pt>
                <c:pt idx="11">
                  <c:v>29</c:v>
                </c:pt>
                <c:pt idx="12">
                  <c:v>27</c:v>
                </c:pt>
                <c:pt idx="13">
                  <c:v>36</c:v>
                </c:pt>
                <c:pt idx="14">
                  <c:v>26</c:v>
                </c:pt>
                <c:pt idx="15">
                  <c:v>33</c:v>
                </c:pt>
                <c:pt idx="16">
                  <c:v>33</c:v>
                </c:pt>
                <c:pt idx="17">
                  <c:v>23</c:v>
                </c:pt>
                <c:pt idx="18">
                  <c:v>28</c:v>
                </c:pt>
                <c:pt idx="19">
                  <c:v>22</c:v>
                </c:pt>
                <c:pt idx="20">
                  <c:v>21</c:v>
                </c:pt>
                <c:pt idx="21">
                  <c:v>28</c:v>
                </c:pt>
                <c:pt idx="22">
                  <c:v>27</c:v>
                </c:pt>
                <c:pt idx="23">
                  <c:v>19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16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bez odpovědi</c:v>
                </c:pt>
              </c:strCache>
            </c:strRef>
          </c:tx>
          <c:cat>
            <c:strRef>
              <c:f>List1!$A$2:$A$29</c:f>
              <c:strCache>
                <c:ptCount val="28"/>
                <c:pt idx="0">
                  <c:v>Děti v diagnostických ústavech, výchovných ústavech</c:v>
                </c:pt>
                <c:pt idx="1">
                  <c:v>Situace ve speciálních školách pro děti se zdravotním postižením</c:v>
                </c:pt>
                <c:pt idx="2">
                  <c:v>Situace dětí ze sociálně vyloučených lokalit a národnostních menšin</c:v>
                </c:pt>
                <c:pt idx="3">
                  <c:v>Život dětí s postižením sluchu</c:v>
                </c:pt>
                <c:pt idx="4">
                  <c:v>Život dětí s duševním postižením</c:v>
                </c:pt>
                <c:pt idx="5">
                  <c:v>Děti v náhradní rodinné péči</c:v>
                </c:pt>
                <c:pt idx="6">
                  <c:v>Život dětí s vnitřním zdravotním postižením</c:v>
                </c:pt>
                <c:pt idx="7">
                  <c:v>Děti na útěku</c:v>
                </c:pt>
                <c:pt idx="8">
                  <c:v>Integrace dětí se zdravotním postižením do běžných škol</c:v>
                </c:pt>
                <c:pt idx="9">
                  <c:v>Situace v učňovském školství</c:v>
                </c:pt>
                <c:pt idx="10">
                  <c:v>Život dětí s postižením zraku</c:v>
                </c:pt>
                <c:pt idx="11">
                  <c:v>Život dětí s mentálním postižením</c:v>
                </c:pt>
                <c:pt idx="12">
                  <c:v>Život dětí s kombinovaným zdravotním postižením</c:v>
                </c:pt>
                <c:pt idx="13">
                  <c:v>Situace v porodnicích</c:v>
                </c:pt>
                <c:pt idx="14">
                  <c:v>Děti v dětských domovech, kojeneckých ústavech</c:v>
                </c:pt>
                <c:pt idx="15">
                  <c:v>Situace v mateřských školách</c:v>
                </c:pt>
                <c:pt idx="16">
                  <c:v>Situace na vysokých školách</c:v>
                </c:pt>
                <c:pt idx="17">
                  <c:v>Situace dětí ze sociálně slabých rodin</c:v>
                </c:pt>
                <c:pt idx="18">
                  <c:v>Situace ve zdravotnických zařízeních pro děti</c:v>
                </c:pt>
                <c:pt idx="19">
                  <c:v>Život dětí s tělesným zdravotním postižením</c:v>
                </c:pt>
                <c:pt idx="20">
                  <c:v>Děti bojující se závislostí (drogy, alkohol…)</c:v>
                </c:pt>
                <c:pt idx="21">
                  <c:v>Situace v gymnáziích a na středních školách</c:v>
                </c:pt>
                <c:pt idx="22">
                  <c:v>Situace v základních školách</c:v>
                </c:pt>
                <c:pt idx="23">
                  <c:v>Děti zanedbávané, týrané, zneužívané</c:v>
                </c:pt>
                <c:pt idx="24">
                  <c:v>Stav ochrany práv dětí v republice</c:v>
                </c:pt>
                <c:pt idx="25">
                  <c:v>Situace dětí v rodinách obecně, postavení dětí v rodině</c:v>
                </c:pt>
                <c:pt idx="26">
                  <c:v>Postavení dětí vůči učitelům/dospělým ve společnosti</c:v>
                </c:pt>
                <c:pt idx="27">
                  <c:v>Životní styl dětí, jejich zájmy, koníčky, hudba…</c:v>
                </c:pt>
              </c:strCache>
            </c:strRef>
          </c:cat>
          <c:val>
            <c:numRef>
              <c:f>List1!$F$2:$F$29</c:f>
              <c:numCache>
                <c:formatCode>General</c:formatCode>
                <c:ptCount val="28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0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</c:numCache>
            </c:numRef>
          </c:val>
        </c:ser>
        <c:overlap val="100"/>
        <c:axId val="123389056"/>
        <c:axId val="123390592"/>
      </c:barChart>
      <c:catAx>
        <c:axId val="123389056"/>
        <c:scaling>
          <c:orientation val="minMax"/>
        </c:scaling>
        <c:axPos val="l"/>
        <c:tickLblPos val="nextTo"/>
        <c:txPr>
          <a:bodyPr/>
          <a:lstStyle/>
          <a:p>
            <a:pPr>
              <a:defRPr sz="960" baseline="0">
                <a:latin typeface="Arial" pitchFamily="34" charset="0"/>
              </a:defRPr>
            </a:pPr>
            <a:endParaRPr lang="cs-CZ"/>
          </a:p>
        </c:txPr>
        <c:crossAx val="123390592"/>
        <c:crosses val="autoZero"/>
        <c:auto val="1"/>
        <c:lblAlgn val="ctr"/>
        <c:lblOffset val="100"/>
      </c:catAx>
      <c:valAx>
        <c:axId val="123390592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sz="1200" baseline="0"/>
            </a:pPr>
            <a:endParaRPr lang="cs-CZ"/>
          </a:p>
        </c:txPr>
        <c:crossAx val="123389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835541872240544"/>
          <c:y val="1.2333949383470115E-2"/>
          <c:w val="0.61752021730467288"/>
          <c:h val="5.7386706644863825E-2"/>
        </c:manualLayout>
      </c:layout>
      <c:txPr>
        <a:bodyPr/>
        <a:lstStyle/>
        <a:p>
          <a:pPr>
            <a:defRPr sz="1400" baseline="0"/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8.6472276902887113E-2"/>
          <c:y val="7.5801938588550749E-2"/>
          <c:w val="0.89894438976377955"/>
          <c:h val="0.7158701718039886"/>
        </c:manualLayout>
      </c:layout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0 - 10.000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0%</c:formatCode>
                <c:ptCount val="1"/>
                <c:pt idx="0">
                  <c:v>15.770931300000001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10.001 - 20.000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0%</c:formatCode>
                <c:ptCount val="1"/>
                <c:pt idx="0">
                  <c:v>13.950648383333334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20.001 - 30.000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0%</c:formatCode>
                <c:ptCount val="1"/>
                <c:pt idx="0">
                  <c:v>13.338519733333332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30.001 - 40.000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List1!$E$2</c:f>
              <c:numCache>
                <c:formatCode>0%</c:formatCode>
                <c:ptCount val="1"/>
                <c:pt idx="0">
                  <c:v>9.804118008333333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40.001 - 50.000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List1!$F$2</c:f>
              <c:numCache>
                <c:formatCode>0%</c:formatCode>
                <c:ptCount val="1"/>
                <c:pt idx="0">
                  <c:v>13.08922505</c:v>
                </c:pt>
              </c:numCache>
            </c:numRef>
          </c:val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50.001 - 60.000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List1!$G$2</c:f>
              <c:numCache>
                <c:formatCode>0%</c:formatCode>
                <c:ptCount val="1"/>
                <c:pt idx="0">
                  <c:v>3.7326010275000003</c:v>
                </c:pt>
              </c:numCache>
            </c:numRef>
          </c:val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60.001 - 70.000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List1!$H$2</c:f>
              <c:numCache>
                <c:formatCode>0%</c:formatCode>
                <c:ptCount val="1"/>
                <c:pt idx="0">
                  <c:v>3.0116726658333337</c:v>
                </c:pt>
              </c:numCache>
            </c:numRef>
          </c:val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70.001 - 80.000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List1!$I$2</c:f>
              <c:numCache>
                <c:formatCode>0%</c:formatCode>
                <c:ptCount val="1"/>
                <c:pt idx="0">
                  <c:v>3.0174142641666672</c:v>
                </c:pt>
              </c:numCache>
            </c:numRef>
          </c:val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80.001 - 90.000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List1!$J$2</c:f>
              <c:numCache>
                <c:formatCode>0%</c:formatCode>
                <c:ptCount val="1"/>
                <c:pt idx="0">
                  <c:v>0.97912651666666672</c:v>
                </c:pt>
              </c:numCache>
            </c:numRef>
          </c:val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90.001 - 100.000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List1!$K$2</c:f>
              <c:numCache>
                <c:formatCode>0%</c:formatCode>
                <c:ptCount val="1"/>
                <c:pt idx="0">
                  <c:v>8.7006848416666767</c:v>
                </c:pt>
              </c:numCache>
            </c:numRef>
          </c:val>
        </c:ser>
        <c:ser>
          <c:idx val="10"/>
          <c:order val="10"/>
          <c:tx>
            <c:strRef>
              <c:f>List1!$L$1</c:f>
              <c:strCache>
                <c:ptCount val="1"/>
                <c:pt idx="0">
                  <c:v>100.001 - 200.000</c:v>
                </c:pt>
              </c:strCache>
            </c:strRef>
          </c:tx>
          <c:spPr>
            <a:solidFill>
              <a:srgbClr val="80800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List1!$L$2</c:f>
              <c:numCache>
                <c:formatCode>0%</c:formatCode>
                <c:ptCount val="1"/>
                <c:pt idx="0">
                  <c:v>3.8921361583333351</c:v>
                </c:pt>
              </c:numCache>
            </c:numRef>
          </c:val>
        </c:ser>
        <c:ser>
          <c:idx val="11"/>
          <c:order val="11"/>
          <c:tx>
            <c:strRef>
              <c:f>List1!$M$1</c:f>
              <c:strCache>
                <c:ptCount val="1"/>
                <c:pt idx="0">
                  <c:v>200.001-500.000</c:v>
                </c:pt>
              </c:strCache>
            </c:strRef>
          </c:tx>
          <c:spPr>
            <a:solidFill>
              <a:srgbClr val="80800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List1!$M$2</c:f>
              <c:numCache>
                <c:formatCode>0%</c:formatCode>
                <c:ptCount val="1"/>
                <c:pt idx="0">
                  <c:v>4.10585407666664</c:v>
                </c:pt>
              </c:numCache>
            </c:numRef>
          </c:val>
        </c:ser>
        <c:ser>
          <c:idx val="12"/>
          <c:order val="12"/>
          <c:tx>
            <c:strRef>
              <c:f>List1!$N$1</c:f>
              <c:strCache>
                <c:ptCount val="1"/>
                <c:pt idx="0">
                  <c:v>500.001 a více</c:v>
                </c:pt>
              </c:strCache>
            </c:strRef>
          </c:tx>
          <c:spPr>
            <a:solidFill>
              <a:srgbClr val="80800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List1!$N$2</c:f>
              <c:numCache>
                <c:formatCode>0%</c:formatCode>
                <c:ptCount val="1"/>
                <c:pt idx="0">
                  <c:v>0.92393350750000003</c:v>
                </c:pt>
              </c:numCache>
            </c:numRef>
          </c:val>
        </c:ser>
        <c:ser>
          <c:idx val="13"/>
          <c:order val="13"/>
          <c:tx>
            <c:strRef>
              <c:f>List1!$O$1</c:f>
              <c:strCache>
                <c:ptCount val="1"/>
                <c:pt idx="0">
                  <c:v>Sloupec1</c:v>
                </c:pt>
              </c:strCache>
            </c:strRef>
          </c:tx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List1!$O$2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14"/>
          <c:order val="14"/>
          <c:tx>
            <c:strRef>
              <c:f>List1!$P$1</c:f>
              <c:strCache>
                <c:ptCount val="1"/>
                <c:pt idx="0">
                  <c:v>neví, 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List1!$P$2</c:f>
              <c:numCache>
                <c:formatCode>0%</c:formatCode>
                <c:ptCount val="1"/>
                <c:pt idx="0">
                  <c:v>5.6831344733333315</c:v>
                </c:pt>
              </c:numCache>
            </c:numRef>
          </c:val>
        </c:ser>
        <c:axId val="121336576"/>
        <c:axId val="121338112"/>
      </c:barChart>
      <c:catAx>
        <c:axId val="121336576"/>
        <c:scaling>
          <c:orientation val="minMax"/>
        </c:scaling>
        <c:axPos val="b"/>
        <c:numFmt formatCode="General" sourceLinked="1"/>
        <c:tickLblPos val="nextTo"/>
        <c:crossAx val="121338112"/>
        <c:crosses val="autoZero"/>
        <c:auto val="1"/>
        <c:lblAlgn val="ctr"/>
        <c:lblOffset val="100"/>
      </c:catAx>
      <c:valAx>
        <c:axId val="121338112"/>
        <c:scaling>
          <c:orientation val="minMax"/>
        </c:scaling>
        <c:axPos val="l"/>
        <c:majorGridlines>
          <c:spPr>
            <a:ln w="0">
              <a:prstDash val="sysDot"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000" b="1"/>
            </a:pPr>
            <a:endParaRPr lang="cs-CZ"/>
          </a:p>
        </c:txPr>
        <c:crossAx val="121336576"/>
        <c:crosses val="autoZero"/>
        <c:crossBetween val="between"/>
        <c:majorUnit val="25"/>
      </c:valAx>
    </c:plotArea>
    <c:plotVisOnly val="1"/>
  </c:chart>
  <c:spPr>
    <a:solidFill>
      <a:srgbClr val="FFFFEB"/>
    </a:solidFill>
  </c:spPr>
  <c:txPr>
    <a:bodyPr/>
    <a:lstStyle/>
    <a:p>
      <a:pPr>
        <a:defRPr sz="1800"/>
      </a:pPr>
      <a:endParaRPr lang="cs-CZ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1576821859514544"/>
          <c:y val="3.5591293103349401E-2"/>
          <c:w val="0.16070526838605453"/>
          <c:h val="0.93160971568685258"/>
        </c:manualLayout>
      </c:layout>
      <c:barChart>
        <c:barDir val="col"/>
        <c:grouping val="percentStacked"/>
        <c:ser>
          <c:idx val="1"/>
          <c:order val="0"/>
          <c:tx>
            <c:strRef>
              <c:f>Sheet1!$A$2</c:f>
              <c:strCache>
                <c:ptCount val="1"/>
                <c:pt idx="0">
                  <c:v>chybná/žádná odpověď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40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5481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Poruchy kůže</c:v>
                </c:pt>
              </c:strCache>
            </c:strRef>
          </c:tx>
          <c:spPr>
            <a:solidFill>
              <a:srgbClr val="660033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Sheet1!$B$3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Vnitřní postižení</c:v>
                </c:pt>
              </c:strCache>
            </c:strRef>
          </c:tx>
          <c:spPr>
            <a:solidFill>
              <a:srgbClr val="FF330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Sheet1!$B$4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Poruchy hlasu a funkce řeči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Sheet1!$B$5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Smyslové postižení</c:v>
                </c:pt>
              </c:strCache>
            </c:strRef>
          </c:tx>
          <c:spPr>
            <a:solidFill>
              <a:srgbClr val="FFCC99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Sheet1!$B$6</c:f>
              <c:numCache>
                <c:formatCode>General</c:formatCode>
                <c:ptCount val="1"/>
                <c:pt idx="0">
                  <c:v>18.3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Duševní postižení / poruchy psychických funkcí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Sheet1!$B$7</c:f>
              <c:numCache>
                <c:formatCode>General</c:formatCode>
                <c:ptCount val="1"/>
                <c:pt idx="0">
                  <c:v>5.6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Mentální postižení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Sheet1!$B$8</c:f>
              <c:numCache>
                <c:formatCode>General</c:formatCode>
                <c:ptCount val="1"/>
                <c:pt idx="0">
                  <c:v>32.9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Tělesné postižení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0066"/>
              </a:solidFill>
            </a:ln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val>
            <c:numRef>
              <c:f>Sheet1!$B$9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gapWidth val="80"/>
        <c:overlap val="100"/>
        <c:axId val="113425024"/>
        <c:axId val="113435008"/>
      </c:barChart>
      <c:catAx>
        <c:axId val="113425024"/>
        <c:scaling>
          <c:orientation val="minMax"/>
        </c:scaling>
        <c:delete val="1"/>
        <c:axPos val="b"/>
        <c:numFmt formatCode="General" sourceLinked="1"/>
        <c:tickLblPos val="nextTo"/>
        <c:crossAx val="113435008"/>
        <c:crosses val="autoZero"/>
        <c:auto val="1"/>
        <c:lblAlgn val="ctr"/>
        <c:lblOffset val="100"/>
        <c:tickLblSkip val="1"/>
        <c:tickMarkSkip val="1"/>
      </c:catAx>
      <c:valAx>
        <c:axId val="113435008"/>
        <c:scaling>
          <c:orientation val="minMax"/>
        </c:scaling>
        <c:axPos val="l"/>
        <c:majorGridlines>
          <c:spPr>
            <a:ln w="12740">
              <a:solidFill>
                <a:schemeClr val="tx1"/>
              </a:solidFill>
              <a:prstDash val="sysDash"/>
            </a:ln>
          </c:spPr>
        </c:majorGridlines>
        <c:numFmt formatCode="0%" sourceLinked="1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13425024"/>
        <c:crosses val="autoZero"/>
        <c:crossBetween val="between"/>
        <c:minorUnit val="1.0000000000000005E-2"/>
      </c:valAx>
      <c:spPr>
        <a:noFill/>
        <a:ln w="1274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2989989765795719"/>
          <c:y val="3.4070993954372658E-2"/>
          <c:w val="0.67010010234204664"/>
          <c:h val="0.94844269734343856"/>
        </c:manualLayout>
      </c:layout>
      <c:spPr>
        <a:noFill/>
        <a:ln w="25481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7.9251481112185523E-2"/>
          <c:y val="3.5591256603853802E-2"/>
          <c:w val="0.11252576198403415"/>
          <c:h val="0.90938743983572057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val>
            <c:numRef>
              <c:f>Sheet1!$B$2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většinou nečekám a hned nabídnu pomoc</c:v>
                </c:pt>
              </c:strCache>
            </c:strRef>
          </c:tx>
          <c:spPr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val>
            <c:numRef>
              <c:f>Sheet1!$B$3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 většinu doby, co jsem v jejich blízkosti, se na ně dívám, jak to zvládnou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val>
            <c:numRef>
              <c:f>Sheet1!$B$4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většinou si je prohlédnu více než jiné lidi, ale pak se věnuji svému životu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val>
            <c:numRef>
              <c:f>Sheet1!$B$5</c:f>
              <c:numCache>
                <c:formatCode>General</c:formatCode>
                <c:ptCount val="1"/>
                <c:pt idx="0">
                  <c:v>8.7000000000000011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mám zvláštní pocit něčeho neznámého, nepříjemného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Sheet1!$B$6</c:f>
              <c:numCache>
                <c:formatCode>General</c:formatCode>
                <c:ptCount val="1"/>
                <c:pt idx="0">
                  <c:v>12.7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pociťuji soucit, ale jakmile mě minou, přejde to</c:v>
                </c:pt>
              </c:strCache>
            </c:strRef>
          </c:tx>
          <c:spPr>
            <a:solidFill>
              <a:srgbClr val="FFFFCC"/>
            </a:solidFill>
            <a:ln>
              <a:solidFill>
                <a:srgbClr val="000066"/>
              </a:solidFill>
            </a:ln>
          </c:spPr>
          <c:dLbls>
            <c:numFmt formatCode="#,##0" sourceLinked="0"/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Sheet1!$B$7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sleduji je, kdyby potřebovali s něčím pomoci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66"/>
              </a:solidFill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cs-CZ"/>
              </a:p>
            </c:txPr>
            <c:showVal val="1"/>
          </c:dLbls>
          <c:val>
            <c:numRef>
              <c:f>Sheet1!$B$8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nevšímám si jich, beru je jako jiné lidi, které potkávám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0066"/>
              </a:solidFill>
            </a:ln>
          </c:spPr>
          <c:dLbls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Val val="1"/>
          </c:dLbls>
          <c:val>
            <c:numRef>
              <c:f>Sheet1!$B$9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gapWidth val="80"/>
        <c:overlap val="100"/>
        <c:axId val="124068608"/>
        <c:axId val="124070144"/>
      </c:barChart>
      <c:catAx>
        <c:axId val="124068608"/>
        <c:scaling>
          <c:orientation val="minMax"/>
        </c:scaling>
        <c:delete val="1"/>
        <c:axPos val="b"/>
        <c:numFmt formatCode="General" sourceLinked="1"/>
        <c:tickLblPos val="nextTo"/>
        <c:crossAx val="124070144"/>
        <c:crosses val="autoZero"/>
        <c:auto val="1"/>
        <c:lblAlgn val="ctr"/>
        <c:lblOffset val="100"/>
        <c:tickLblSkip val="1"/>
        <c:tickMarkSkip val="1"/>
      </c:catAx>
      <c:valAx>
        <c:axId val="124070144"/>
        <c:scaling>
          <c:orientation val="minMax"/>
        </c:scaling>
        <c:axPos val="l"/>
        <c:majorGridlines>
          <c:spPr>
            <a:ln w="12740">
              <a:solidFill>
                <a:schemeClr val="tx1"/>
              </a:solidFill>
              <a:prstDash val="sysDash"/>
            </a:ln>
          </c:spPr>
        </c:majorGridlines>
        <c:numFmt formatCode="0%" sourceLinked="1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068608"/>
        <c:crosses val="autoZero"/>
        <c:crossBetween val="between"/>
        <c:minorUnit val="1.0000000000000005E-2"/>
      </c:valAx>
      <c:spPr>
        <a:noFill/>
        <a:ln w="1274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3076761559781844"/>
          <c:y val="5.3430754367261135E-2"/>
          <c:w val="0.72115048121340364"/>
          <c:h val="0.60848217912488545"/>
        </c:manualLayout>
      </c:layout>
      <c:spPr>
        <a:noFill/>
        <a:ln w="25481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87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7674655910937334"/>
          <c:y val="0"/>
          <c:w val="0.35330551884392641"/>
          <c:h val="0.89009487666034548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FFCC"/>
            </a:solidFill>
            <a:ln w="3072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C0C0C0"/>
              </a:solidFill>
              <a:ln w="3072">
                <a:solidFill>
                  <a:schemeClr val="tx1"/>
                </a:solidFill>
                <a:prstDash val="solid"/>
              </a:ln>
            </c:spPr>
          </c:dPt>
          <c:dLbls>
            <c:numFmt formatCode="0" sourceLinked="0"/>
            <c:spPr>
              <a:noFill/>
              <a:ln w="24573">
                <a:noFill/>
              </a:ln>
            </c:spPr>
            <c:txPr>
              <a:bodyPr/>
              <a:lstStyle/>
              <a:p>
                <a:pPr>
                  <a:defRPr sz="1161" b="1" i="0" u="none" strike="noStrike" baseline="0">
                    <a:solidFill>
                      <a:schemeClr val="tx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neví, bez odpovědi</c:v>
                </c:pt>
                <c:pt idx="1">
                  <c:v>jiná odpověď</c:v>
                </c:pt>
                <c:pt idx="2">
                  <c:v>nevím co dělat, jak pomoci, nepoznám postižení</c:v>
                </c:pt>
                <c:pt idx="3">
                  <c:v>nabídnu ještě jinou pomoc, doprovod</c:v>
                </c:pt>
                <c:pt idx="4">
                  <c:v>nic, nechce pomoc, zvládne to</c:v>
                </c:pt>
                <c:pt idx="5">
                  <c:v>nezasahuji, pouze dohlížím</c:v>
                </c:pt>
                <c:pt idx="6">
                  <c:v>pokud požádá nebo bude souhlasit, pomohu</c:v>
                </c:pt>
                <c:pt idx="7">
                  <c:v>sleduji situaci, v případě problémů pomůžu</c:v>
                </c:pt>
                <c:pt idx="8">
                  <c:v>pomohu, převedu na druhou stranu, upozorním na nebezpečí</c:v>
                </c:pt>
                <c:pt idx="9">
                  <c:v>oslovím, navážu kontakt, nabídnu pomoc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2.1</c:v>
                </c:pt>
                <c:pt idx="1">
                  <c:v>1.2</c:v>
                </c:pt>
                <c:pt idx="2">
                  <c:v>1.7</c:v>
                </c:pt>
                <c:pt idx="3">
                  <c:v>2</c:v>
                </c:pt>
                <c:pt idx="4">
                  <c:v>4.2</c:v>
                </c:pt>
                <c:pt idx="5">
                  <c:v>5.7</c:v>
                </c:pt>
                <c:pt idx="6">
                  <c:v>11.7</c:v>
                </c:pt>
                <c:pt idx="7">
                  <c:v>11.8</c:v>
                </c:pt>
                <c:pt idx="8">
                  <c:v>37.5</c:v>
                </c:pt>
                <c:pt idx="9">
                  <c:v>49.9</c:v>
                </c:pt>
              </c:numCache>
            </c:numRef>
          </c:val>
        </c:ser>
        <c:gapWidth val="60"/>
        <c:overlap val="100"/>
        <c:axId val="124213888"/>
        <c:axId val="124215680"/>
      </c:barChart>
      <c:catAx>
        <c:axId val="124213888"/>
        <c:scaling>
          <c:orientation val="minMax"/>
        </c:scaling>
        <c:axPos val="l"/>
        <c:numFmt formatCode="General" sourceLinked="1"/>
        <c:tickLblPos val="nextTo"/>
        <c:spPr>
          <a:ln w="30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100" b="0" i="0" u="none" strike="noStrike" baseline="0">
                <a:solidFill>
                  <a:schemeClr val="tx1"/>
                </a:solidFill>
                <a:latin typeface="+mn-lt"/>
                <a:ea typeface="Verdana"/>
                <a:cs typeface="Verdana"/>
              </a:defRPr>
            </a:pPr>
            <a:endParaRPr lang="cs-CZ"/>
          </a:p>
        </c:txPr>
        <c:crossAx val="124215680"/>
        <c:crosses val="autoZero"/>
        <c:lblAlgn val="ctr"/>
        <c:lblOffset val="100"/>
        <c:tickLblSkip val="1"/>
        <c:tickMarkSkip val="1"/>
      </c:catAx>
      <c:valAx>
        <c:axId val="124215680"/>
        <c:scaling>
          <c:orientation val="minMax"/>
          <c:max val="65"/>
          <c:min val="0"/>
        </c:scaling>
        <c:axPos val="b"/>
        <c:majorGridlines>
          <c:spPr>
            <a:ln w="12287">
              <a:solidFill>
                <a:schemeClr val="tx1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30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213888"/>
        <c:crosses val="autoZero"/>
        <c:crossBetween val="between"/>
        <c:majorUnit val="10"/>
        <c:minorUnit val="1"/>
      </c:valAx>
      <c:spPr>
        <a:noFill/>
        <a:ln w="12287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61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354032450489161"/>
          <c:y val="0.17359036251546942"/>
          <c:w val="0.39871605821999689"/>
          <c:h val="0.75280850992991633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velmi souhlasím</c:v>
                </c:pt>
              </c:strCache>
            </c:strRef>
          </c:tx>
          <c:spPr>
            <a:solidFill>
              <a:srgbClr val="006600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Pokud si o to dítě se zdravotním postižením řekne, je správné mu pomoci</c:v>
                </c:pt>
                <c:pt idx="1">
                  <c:v>Pokud uvidím na zastávce veřejné dopravy dítě se zdravotním postižením, vždy mu ihned nabídnu pomoc</c:v>
                </c:pt>
                <c:pt idx="2">
                  <c:v>Tím, že ihned nabídnu dítěti se zdravotním postižením pomoc bez toho, abych mě o to požádalo, urazím jej</c:v>
                </c:pt>
                <c:pt idx="3">
                  <c:v>Nabídkou pomoci děti se zdravotním postižením vyčleňujeme ze společnosti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78.599999999999994</c:v>
                </c:pt>
                <c:pt idx="1">
                  <c:v>22.3</c:v>
                </c:pt>
                <c:pt idx="2">
                  <c:v>9.2000000000000011</c:v>
                </c:pt>
                <c:pt idx="3">
                  <c:v>4.5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CCFFCC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Pokud si o to dítě se zdravotním postižením řekne, je správné mu pomoci</c:v>
                </c:pt>
                <c:pt idx="1">
                  <c:v>Pokud uvidím na zastávce veřejné dopravy dítě se zdravotním postižením, vždy mu ihned nabídnu pomoc</c:v>
                </c:pt>
                <c:pt idx="2">
                  <c:v>Tím, že ihned nabídnu dítěti se zdravotním postižením pomoc bez toho, abych mě o to požádalo, urazím jej</c:v>
                </c:pt>
                <c:pt idx="3">
                  <c:v>Nabídkou pomoci děti se zdravotním postižením vyčleňujeme ze společnosti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17.8</c:v>
                </c:pt>
                <c:pt idx="1">
                  <c:v>37.9</c:v>
                </c:pt>
                <c:pt idx="2">
                  <c:v>29.3</c:v>
                </c:pt>
                <c:pt idx="3">
                  <c:v>17.2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FFFF99"/>
            </a:solidFill>
            <a:ln w="11552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Pokud si o to dítě se zdravotním postižením řekne, je správné mu pomoci</c:v>
                </c:pt>
                <c:pt idx="1">
                  <c:v>Pokud uvidím na zastávce veřejné dopravy dítě se zdravotním postižením, vždy mu ihned nabídnu pomoc</c:v>
                </c:pt>
                <c:pt idx="2">
                  <c:v>Tím, že ihned nabídnu dítěti se zdravotním postižením pomoc bez toho, abych mě o to požádalo, urazím jej</c:v>
                </c:pt>
                <c:pt idx="3">
                  <c:v>Nabídkou pomoci děti se zdravotním postižením vyčleňujeme ze společnosti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2.5</c:v>
                </c:pt>
                <c:pt idx="1">
                  <c:v>29.2</c:v>
                </c:pt>
                <c:pt idx="2">
                  <c:v>40.800000000000004</c:v>
                </c:pt>
                <c:pt idx="3">
                  <c:v>38.5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zcela nesouhlasím</c:v>
                </c:pt>
              </c:strCache>
            </c:strRef>
          </c:tx>
          <c:spPr>
            <a:solidFill>
              <a:srgbClr val="FF6600"/>
            </a:solidFill>
            <a:ln w="11552">
              <a:solidFill>
                <a:srgbClr val="000080"/>
              </a:solidFill>
              <a:prstDash val="solid"/>
            </a:ln>
          </c:spPr>
          <c:dLbls>
            <c:dLbl>
              <c:idx val="0"/>
              <c:delete val="1"/>
            </c:dLbl>
            <c:numFmt formatCode="#,##0" sourceLinked="0"/>
            <c:showVal val="1"/>
          </c:dLbls>
          <c:cat>
            <c:strRef>
              <c:f>Sheet1!$A$2:$A$5</c:f>
              <c:strCache>
                <c:ptCount val="4"/>
                <c:pt idx="0">
                  <c:v>Pokud si o to dítě se zdravotním postižením řekne, je správné mu pomoci</c:v>
                </c:pt>
                <c:pt idx="1">
                  <c:v>Pokud uvidím na zastávce veřejné dopravy dítě se zdravotním postižením, vždy mu ihned nabídnu pomoc</c:v>
                </c:pt>
                <c:pt idx="2">
                  <c:v>Tím, že ihned nabídnu dítěti se zdravotním postižením pomoc bez toho, abych mě o to požádalo, urazím jej</c:v>
                </c:pt>
                <c:pt idx="3">
                  <c:v>Nabídkou pomoci děti se zdravotním postižením vyčleňujeme ze společnosti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0.30000000000000032</c:v>
                </c:pt>
                <c:pt idx="1">
                  <c:v>10.200000000000001</c:v>
                </c:pt>
                <c:pt idx="2">
                  <c:v>19.899999999999999</c:v>
                </c:pt>
                <c:pt idx="3">
                  <c:v>39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cat>
            <c:strRef>
              <c:f>Sheet1!$A$2:$A$5</c:f>
              <c:strCache>
                <c:ptCount val="4"/>
                <c:pt idx="0">
                  <c:v>Pokud si o to dítě se zdravotním postižením řekne, je správné mu pomoci</c:v>
                </c:pt>
                <c:pt idx="1">
                  <c:v>Pokud uvidím na zastávce veřejné dopravy dítě se zdravotním postižením, vždy mu ihned nabídnu pomoc</c:v>
                </c:pt>
                <c:pt idx="2">
                  <c:v>Tím, že ihned nabídnu dítěti se zdravotním postižením pomoc bez toho, abych mě o to požádalo, urazím jej</c:v>
                </c:pt>
                <c:pt idx="3">
                  <c:v>Nabídkou pomoci děti se zdravotním postižením vyčleňujeme ze společnosti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0.4</c:v>
                </c:pt>
                <c:pt idx="2">
                  <c:v>0.70000000000000062</c:v>
                </c:pt>
                <c:pt idx="3">
                  <c:v>0.8</c:v>
                </c:pt>
              </c:numCache>
            </c:numRef>
          </c:val>
        </c:ser>
        <c:gapWidth val="90"/>
        <c:overlap val="100"/>
        <c:axId val="123773312"/>
        <c:axId val="123774848"/>
      </c:barChart>
      <c:catAx>
        <c:axId val="123773312"/>
        <c:scaling>
          <c:orientation val="maxMin"/>
        </c:scaling>
        <c:axPos val="l"/>
        <c:numFmt formatCode="General" sourceLinked="1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23774848"/>
        <c:crosses val="autoZero"/>
        <c:lblAlgn val="ctr"/>
        <c:lblOffset val="100"/>
        <c:tickLblSkip val="1"/>
        <c:tickMarkSkip val="1"/>
      </c:catAx>
      <c:valAx>
        <c:axId val="123774848"/>
        <c:scaling>
          <c:orientation val="minMax"/>
          <c:max val="100"/>
          <c:min val="0"/>
        </c:scaling>
        <c:axPos val="b"/>
        <c:majorGridlines>
          <c:spPr>
            <a:ln w="11552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3773312"/>
        <c:crosses val="max"/>
        <c:crossBetween val="between"/>
        <c:majorUnit val="10"/>
        <c:minorUnit val="5"/>
      </c:valAx>
      <c:spPr>
        <a:noFill/>
        <a:ln w="11552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4.0804581245526592E-2"/>
          <c:y val="4.6204879781147755E-2"/>
          <c:w val="0.92940909090909163"/>
          <c:h val="6.4998640497633514E-2"/>
        </c:manualLayout>
      </c:layout>
      <c:spPr>
        <a:noFill/>
        <a:ln w="2310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9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354032450489161"/>
          <c:y val="0.17359036251546953"/>
          <c:w val="0.47422106895728988"/>
          <c:h val="0.75280850992991633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zcela zásadně</c:v>
                </c:pt>
              </c:strCache>
            </c:strRef>
          </c:tx>
          <c:spPr>
            <a:solidFill>
              <a:srgbClr val="006600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69.900000000000006</c:v>
                </c:pt>
                <c:pt idx="1">
                  <c:v>54.3</c:v>
                </c:pt>
                <c:pt idx="2">
                  <c:v>48.8</c:v>
                </c:pt>
                <c:pt idx="3">
                  <c:v>46</c:v>
                </c:pt>
                <c:pt idx="4">
                  <c:v>43.6</c:v>
                </c:pt>
                <c:pt idx="5">
                  <c:v>43.2</c:v>
                </c:pt>
                <c:pt idx="6">
                  <c:v>37.800000000000004</c:v>
                </c:pt>
                <c:pt idx="7">
                  <c:v>36.300000000000004</c:v>
                </c:pt>
                <c:pt idx="8">
                  <c:v>30.9</c:v>
                </c:pt>
                <c:pt idx="9">
                  <c:v>30.1</c:v>
                </c:pt>
                <c:pt idx="10">
                  <c:v>24</c:v>
                </c:pt>
                <c:pt idx="11">
                  <c:v>11.4</c:v>
                </c:pt>
                <c:pt idx="12">
                  <c:v>5</c:v>
                </c:pt>
                <c:pt idx="13">
                  <c:v>3.3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velmi podstatně</c:v>
                </c:pt>
              </c:strCache>
            </c:strRef>
          </c:tx>
          <c:spPr>
            <a:solidFill>
              <a:srgbClr val="CCFFCC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22.1</c:v>
                </c:pt>
                <c:pt idx="1">
                  <c:v>30</c:v>
                </c:pt>
                <c:pt idx="2">
                  <c:v>30.4</c:v>
                </c:pt>
                <c:pt idx="3">
                  <c:v>32.9</c:v>
                </c:pt>
                <c:pt idx="4">
                  <c:v>31.4</c:v>
                </c:pt>
                <c:pt idx="5">
                  <c:v>35.6</c:v>
                </c:pt>
                <c:pt idx="6">
                  <c:v>33</c:v>
                </c:pt>
                <c:pt idx="7">
                  <c:v>32.6</c:v>
                </c:pt>
                <c:pt idx="8">
                  <c:v>35.300000000000004</c:v>
                </c:pt>
                <c:pt idx="9">
                  <c:v>36.800000000000004</c:v>
                </c:pt>
                <c:pt idx="10">
                  <c:v>41.7</c:v>
                </c:pt>
                <c:pt idx="11">
                  <c:v>19.600000000000001</c:v>
                </c:pt>
                <c:pt idx="12">
                  <c:v>22</c:v>
                </c:pt>
                <c:pt idx="13">
                  <c:v>9.9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ano, měly by se podílet</c:v>
                </c:pt>
              </c:strCache>
            </c:strRef>
          </c:tx>
          <c:spPr>
            <a:solidFill>
              <a:srgbClr val="FFFFCC"/>
            </a:solidFill>
            <a:ln w="11552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1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6.4</c:v>
                </c:pt>
                <c:pt idx="1">
                  <c:v>12.9</c:v>
                </c:pt>
                <c:pt idx="2">
                  <c:v>17</c:v>
                </c:pt>
                <c:pt idx="3">
                  <c:v>16.100000000000001</c:v>
                </c:pt>
                <c:pt idx="4">
                  <c:v>18.399999999999999</c:v>
                </c:pt>
                <c:pt idx="5">
                  <c:v>16.8</c:v>
                </c:pt>
                <c:pt idx="6">
                  <c:v>21.2</c:v>
                </c:pt>
                <c:pt idx="7">
                  <c:v>22.4</c:v>
                </c:pt>
                <c:pt idx="8">
                  <c:v>28.1</c:v>
                </c:pt>
                <c:pt idx="9">
                  <c:v>24.2</c:v>
                </c:pt>
                <c:pt idx="10">
                  <c:v>25.3</c:v>
                </c:pt>
                <c:pt idx="11">
                  <c:v>35.6</c:v>
                </c:pt>
                <c:pt idx="12">
                  <c:v>35</c:v>
                </c:pt>
                <c:pt idx="13">
                  <c:v>25.9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spíše okrajově</c:v>
                </c:pt>
              </c:strCache>
            </c:strRef>
          </c:tx>
          <c:spPr>
            <a:solidFill>
              <a:srgbClr val="FF6600"/>
            </a:solidFill>
            <a:ln w="11552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0.9</c:v>
                </c:pt>
                <c:pt idx="1">
                  <c:v>2.2999999999999998</c:v>
                </c:pt>
                <c:pt idx="2">
                  <c:v>2.9</c:v>
                </c:pt>
                <c:pt idx="3">
                  <c:v>3.8</c:v>
                </c:pt>
                <c:pt idx="4">
                  <c:v>5.2</c:v>
                </c:pt>
                <c:pt idx="5">
                  <c:v>3.8</c:v>
                </c:pt>
                <c:pt idx="6">
                  <c:v>6.5</c:v>
                </c:pt>
                <c:pt idx="7">
                  <c:v>7.2</c:v>
                </c:pt>
                <c:pt idx="8">
                  <c:v>4.4000000000000004</c:v>
                </c:pt>
                <c:pt idx="9">
                  <c:v>7.6</c:v>
                </c:pt>
                <c:pt idx="10">
                  <c:v>7.4</c:v>
                </c:pt>
                <c:pt idx="11">
                  <c:v>25.9</c:v>
                </c:pt>
                <c:pt idx="12">
                  <c:v>32.200000000000003</c:v>
                </c:pt>
                <c:pt idx="13">
                  <c:v>43.5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vůbec 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0066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#,##0" sourceLinked="0"/>
            <c:showVal val="1"/>
          </c:dLbls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0.8</c:v>
                </c:pt>
                <c:pt idx="3">
                  <c:v>0.60000000000000064</c:v>
                </c:pt>
                <c:pt idx="4">
                  <c:v>0.9</c:v>
                </c:pt>
                <c:pt idx="5">
                  <c:v>0.30000000000000032</c:v>
                </c:pt>
                <c:pt idx="6">
                  <c:v>1.3</c:v>
                </c:pt>
                <c:pt idx="7">
                  <c:v>1.4</c:v>
                </c:pt>
                <c:pt idx="8">
                  <c:v>0.8</c:v>
                </c:pt>
                <c:pt idx="9">
                  <c:v>1</c:v>
                </c:pt>
                <c:pt idx="10">
                  <c:v>1.2</c:v>
                </c:pt>
                <c:pt idx="11">
                  <c:v>6.5</c:v>
                </c:pt>
                <c:pt idx="12">
                  <c:v>5.2</c:v>
                </c:pt>
                <c:pt idx="13">
                  <c:v>16.600000000000001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cat>
            <c:strRef>
              <c:f>Sheet1!$A$2:$A$15</c:f>
              <c:strCache>
                <c:ptCount val="14"/>
                <c:pt idx="0">
                  <c:v>Rodiče dítěte se zdravotním postižením</c:v>
                </c:pt>
                <c:pt idx="1">
                  <c:v>Zdravotní pojišťovny</c:v>
                </c:pt>
                <c:pt idx="2">
                  <c:v>Česká správa sociálního zabezpečení</c:v>
                </c:pt>
                <c:pt idx="3">
                  <c:v>Systém zdravotnictví (nemocnice, zdravotnická zařízení, lékaři)</c:v>
                </c:pt>
                <c:pt idx="4">
                  <c:v>Státní orgány a instituce</c:v>
                </c:pt>
                <c:pt idx="5">
                  <c:v>Systém sociální péče (sociální pracovníci, sociální zařízení)</c:v>
                </c:pt>
                <c:pt idx="6">
                  <c:v>Obecní orgány a instituce</c:v>
                </c:pt>
                <c:pt idx="7">
                  <c:v>Krajské orgány a instituce</c:v>
                </c:pt>
                <c:pt idx="8">
                  <c:v>Neziskové organizace, nadace</c:v>
                </c:pt>
                <c:pt idx="9">
                  <c:v>Systém školství (běžné školy, učitelé běžných škol)</c:v>
                </c:pt>
                <c:pt idx="10">
                  <c:v>Členové nejbližší rodiny dítěte se zdravotním postižením</c:v>
                </c:pt>
                <c:pt idx="11">
                  <c:v>Všichni občané, my všichni</c:v>
                </c:pt>
                <c:pt idx="12">
                  <c:v>Přátelé, známí rodiny dítěte se zdravotním postižením</c:v>
                </c:pt>
                <c:pt idx="13">
                  <c:v>Sousedé, my v nejbližším okolí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0.60000000000000064</c:v>
                </c:pt>
                <c:pt idx="1">
                  <c:v>0.30000000000000032</c:v>
                </c:pt>
                <c:pt idx="2">
                  <c:v>0.2</c:v>
                </c:pt>
                <c:pt idx="3">
                  <c:v>0.60000000000000064</c:v>
                </c:pt>
                <c:pt idx="4">
                  <c:v>0.5</c:v>
                </c:pt>
                <c:pt idx="5">
                  <c:v>0.2</c:v>
                </c:pt>
                <c:pt idx="6">
                  <c:v>0.2</c:v>
                </c:pt>
                <c:pt idx="7">
                  <c:v>0.1</c:v>
                </c:pt>
                <c:pt idx="8">
                  <c:v>0.5</c:v>
                </c:pt>
                <c:pt idx="9">
                  <c:v>0.4</c:v>
                </c:pt>
                <c:pt idx="10">
                  <c:v>0.4</c:v>
                </c:pt>
                <c:pt idx="11">
                  <c:v>0.9</c:v>
                </c:pt>
                <c:pt idx="12">
                  <c:v>0.60000000000000064</c:v>
                </c:pt>
                <c:pt idx="13">
                  <c:v>0.70000000000000062</c:v>
                </c:pt>
              </c:numCache>
            </c:numRef>
          </c:val>
        </c:ser>
        <c:gapWidth val="90"/>
        <c:overlap val="100"/>
        <c:axId val="124296576"/>
        <c:axId val="124527744"/>
      </c:barChart>
      <c:catAx>
        <c:axId val="124296576"/>
        <c:scaling>
          <c:orientation val="maxMin"/>
        </c:scaling>
        <c:axPos val="l"/>
        <c:numFmt formatCode="General" sourceLinked="1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24527744"/>
        <c:crosses val="autoZero"/>
        <c:lblAlgn val="ctr"/>
        <c:lblOffset val="100"/>
        <c:tickLblSkip val="1"/>
        <c:tickMarkSkip val="1"/>
      </c:catAx>
      <c:valAx>
        <c:axId val="124527744"/>
        <c:scaling>
          <c:orientation val="minMax"/>
          <c:max val="100"/>
          <c:min val="0"/>
        </c:scaling>
        <c:axPos val="b"/>
        <c:majorGridlines>
          <c:spPr>
            <a:ln w="11552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296576"/>
        <c:crosses val="max"/>
        <c:crossBetween val="between"/>
        <c:majorUnit val="10"/>
        <c:minorUnit val="5"/>
      </c:valAx>
      <c:spPr>
        <a:noFill/>
        <a:ln w="11552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5.8986399427344433E-2"/>
          <c:y val="6.3118199020048504E-2"/>
          <c:w val="0.92014447625865337"/>
          <c:h val="5.1210733964808422E-2"/>
        </c:manualLayout>
      </c:layout>
      <c:spPr>
        <a:noFill/>
        <a:ln w="23104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9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50354032450489161"/>
          <c:y val="0.17359036251546953"/>
          <c:w val="0.47422106895728988"/>
          <c:h val="0.75280850992991633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určitě ano</c:v>
                </c:pt>
              </c:strCache>
            </c:strRef>
          </c:tx>
          <c:spPr>
            <a:solidFill>
              <a:srgbClr val="008000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Stát by měl finančně podporovat rodiny s dítětem se zdravotním postižením.</c:v>
                </c:pt>
                <c:pt idx="1">
                  <c:v>Stát by měl rodinám a dětem se zdravotním postižením poskytnout co nejvíce bezplatné lékařské péče a zdravotních pomůcek.</c:v>
                </c:pt>
                <c:pt idx="2">
                  <c:v>Stát by měl vytvořit síť odborných pracovníků, kteří by s rodinami a s dětmi se zdravotním postižením pracovali přímo v terénu.</c:v>
                </c:pt>
                <c:pt idx="3">
                  <c:v>Stát by se měl postarat o to, aby v prostředí nebyly bariéry bránící dětem se zdravotním postižením normálně se pohybovat.</c:v>
                </c:pt>
                <c:pt idx="4">
                  <c:v>Stát by měl usilovat o co největší integraci dětí se zdravotním postižením do běžných škol, zařízení pro volný čas a společnosti.</c:v>
                </c:pt>
                <c:pt idx="5">
                  <c:v>Stát by měl vytvořit síť specializovaných pracovišť, škol a ústavů, kde měly děti být a kde by se o ně starali kvalifikovaní odborníci.</c:v>
                </c:pt>
                <c:pt idx="6">
                  <c:v>Stát by měl dětem se zdrav. postižením pomoci při hledání zaměstnání (měl by je zaměstnávat, nebo umožňovat jejich zaměstnávání).</c:v>
                </c:pt>
                <c:pt idx="7">
                  <c:v>Stát by měl zajistit dětem se zdravotním postižením, aby mohly po dovršení plnoletosti samostatně bydlet ve svém přizpůsobeném bytě.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65.2</c:v>
                </c:pt>
                <c:pt idx="1">
                  <c:v>62</c:v>
                </c:pt>
                <c:pt idx="2">
                  <c:v>55.8</c:v>
                </c:pt>
                <c:pt idx="3">
                  <c:v>57.4</c:v>
                </c:pt>
                <c:pt idx="4">
                  <c:v>46.9</c:v>
                </c:pt>
                <c:pt idx="5">
                  <c:v>44.2</c:v>
                </c:pt>
                <c:pt idx="6">
                  <c:v>45.8</c:v>
                </c:pt>
                <c:pt idx="7">
                  <c:v>36.5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CCFFCC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Stát by měl finančně podporovat rodiny s dítětem se zdravotním postižením.</c:v>
                </c:pt>
                <c:pt idx="1">
                  <c:v>Stát by měl rodinám a dětem se zdravotním postižením poskytnout co nejvíce bezplatné lékařské péče a zdravotních pomůcek.</c:v>
                </c:pt>
                <c:pt idx="2">
                  <c:v>Stát by měl vytvořit síť odborných pracovníků, kteří by s rodinami a s dětmi se zdravotním postižením pracovali přímo v terénu.</c:v>
                </c:pt>
                <c:pt idx="3">
                  <c:v>Stát by se měl postarat o to, aby v prostředí nebyly bariéry bránící dětem se zdravotním postižením normálně se pohybovat.</c:v>
                </c:pt>
                <c:pt idx="4">
                  <c:v>Stát by měl usilovat o co největší integraci dětí se zdravotním postižením do běžných škol, zařízení pro volný čas a společnosti.</c:v>
                </c:pt>
                <c:pt idx="5">
                  <c:v>Stát by měl vytvořit síť specializovaných pracovišť, škol a ústavů, kde měly děti být a kde by se o ně starali kvalifikovaní odborníci.</c:v>
                </c:pt>
                <c:pt idx="6">
                  <c:v>Stát by měl dětem se zdrav. postižením pomoci při hledání zaměstnání (měl by je zaměstnávat, nebo umožňovat jejich zaměstnávání).</c:v>
                </c:pt>
                <c:pt idx="7">
                  <c:v>Stát by měl zajistit dětem se zdravotním postižením, aby mohly po dovršení plnoletosti samostatně bydlet ve svém přizpůsobeném bytě.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31.2</c:v>
                </c:pt>
                <c:pt idx="1">
                  <c:v>32.4</c:v>
                </c:pt>
                <c:pt idx="2">
                  <c:v>36.4</c:v>
                </c:pt>
                <c:pt idx="3">
                  <c:v>35.4</c:v>
                </c:pt>
                <c:pt idx="4">
                  <c:v>41.6</c:v>
                </c:pt>
                <c:pt idx="5">
                  <c:v>44</c:v>
                </c:pt>
                <c:pt idx="6">
                  <c:v>41.5</c:v>
                </c:pt>
                <c:pt idx="7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FFF99"/>
            </a:solidFill>
            <a:ln w="11552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1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Stát by měl finančně podporovat rodiny s dítětem se zdravotním postižením.</c:v>
                </c:pt>
                <c:pt idx="1">
                  <c:v>Stát by měl rodinám a dětem se zdravotním postižením poskytnout co nejvíce bezplatné lékařské péče a zdravotních pomůcek.</c:v>
                </c:pt>
                <c:pt idx="2">
                  <c:v>Stát by měl vytvořit síť odborných pracovníků, kteří by s rodinami a s dětmi se zdravotním postižením pracovali přímo v terénu.</c:v>
                </c:pt>
                <c:pt idx="3">
                  <c:v>Stát by se měl postarat o to, aby v prostředí nebyly bariéry bránící dětem se zdravotním postižením normálně se pohybovat.</c:v>
                </c:pt>
                <c:pt idx="4">
                  <c:v>Stát by měl usilovat o co největší integraci dětí se zdravotním postižením do běžných škol, zařízení pro volný čas a společnosti.</c:v>
                </c:pt>
                <c:pt idx="5">
                  <c:v>Stát by měl vytvořit síť specializovaných pracovišť, škol a ústavů, kde měly děti být a kde by se o ně starali kvalifikovaní odborníci.</c:v>
                </c:pt>
                <c:pt idx="6">
                  <c:v>Stát by měl dětem se zdrav. postižením pomoci při hledání zaměstnání (měl by je zaměstnávat, nebo umožňovat jejich zaměstnávání).</c:v>
                </c:pt>
                <c:pt idx="7">
                  <c:v>Stát by měl zajistit dětem se zdravotním postižením, aby mohly po dovršení plnoletosti samostatně bydlet ve svém přizpůsobeném bytě.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2.8</c:v>
                </c:pt>
                <c:pt idx="1">
                  <c:v>4.8</c:v>
                </c:pt>
                <c:pt idx="2">
                  <c:v>6.7</c:v>
                </c:pt>
                <c:pt idx="3">
                  <c:v>5.7</c:v>
                </c:pt>
                <c:pt idx="4">
                  <c:v>9.5</c:v>
                </c:pt>
                <c:pt idx="5">
                  <c:v>10.3</c:v>
                </c:pt>
                <c:pt idx="6">
                  <c:v>10.5</c:v>
                </c:pt>
                <c:pt idx="7">
                  <c:v>16.8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určitě ne</c:v>
                </c:pt>
              </c:strCache>
            </c:strRef>
          </c:tx>
          <c:spPr>
            <a:solidFill>
              <a:srgbClr val="FF6600"/>
            </a:solidFill>
            <a:ln w="11552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Stát by měl finančně podporovat rodiny s dítětem se zdravotním postižením.</c:v>
                </c:pt>
                <c:pt idx="1">
                  <c:v>Stát by měl rodinám a dětem se zdravotním postižením poskytnout co nejvíce bezplatné lékařské péče a zdravotních pomůcek.</c:v>
                </c:pt>
                <c:pt idx="2">
                  <c:v>Stát by měl vytvořit síť odborných pracovníků, kteří by s rodinami a s dětmi se zdravotním postižením pracovali přímo v terénu.</c:v>
                </c:pt>
                <c:pt idx="3">
                  <c:v>Stát by se měl postarat o to, aby v prostředí nebyly bariéry bránící dětem se zdravotním postižením normálně se pohybovat.</c:v>
                </c:pt>
                <c:pt idx="4">
                  <c:v>Stát by měl usilovat o co největší integraci dětí se zdravotním postižením do běžných škol, zařízení pro volný čas a společnosti.</c:v>
                </c:pt>
                <c:pt idx="5">
                  <c:v>Stát by měl vytvořit síť specializovaných pracovišť, škol a ústavů, kde měly děti být a kde by se o ně starali kvalifikovaní odborníci.</c:v>
                </c:pt>
                <c:pt idx="6">
                  <c:v>Stát by měl dětem se zdrav. postižením pomoci při hledání zaměstnání (měl by je zaměstnávat, nebo umožňovat jejich zaměstnávání).</c:v>
                </c:pt>
                <c:pt idx="7">
                  <c:v>Stát by měl zajistit dětem se zdravotním postižením, aby mohly po dovršení plnoletosti samostatně bydlet ve svém přizpůsobeném bytě.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0.30000000000000032</c:v>
                </c:pt>
                <c:pt idx="1">
                  <c:v>0.5</c:v>
                </c:pt>
                <c:pt idx="2">
                  <c:v>0.2</c:v>
                </c:pt>
                <c:pt idx="3">
                  <c:v>0.4</c:v>
                </c:pt>
                <c:pt idx="4">
                  <c:v>1</c:v>
                </c:pt>
                <c:pt idx="5">
                  <c:v>0.5</c:v>
                </c:pt>
                <c:pt idx="6">
                  <c:v>1.2</c:v>
                </c:pt>
                <c:pt idx="7">
                  <c:v>4.0999999999999996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cat>
            <c:strRef>
              <c:f>Sheet1!$A$2:$A$9</c:f>
              <c:strCache>
                <c:ptCount val="8"/>
                <c:pt idx="0">
                  <c:v>Stát by měl finančně podporovat rodiny s dítětem se zdravotním postižením.</c:v>
                </c:pt>
                <c:pt idx="1">
                  <c:v>Stát by měl rodinám a dětem se zdravotním postižením poskytnout co nejvíce bezplatné lékařské péče a zdravotních pomůcek.</c:v>
                </c:pt>
                <c:pt idx="2">
                  <c:v>Stát by měl vytvořit síť odborných pracovníků, kteří by s rodinami a s dětmi se zdravotním postižením pracovali přímo v terénu.</c:v>
                </c:pt>
                <c:pt idx="3">
                  <c:v>Stát by se měl postarat o to, aby v prostředí nebyly bariéry bránící dětem se zdravotním postižením normálně se pohybovat.</c:v>
                </c:pt>
                <c:pt idx="4">
                  <c:v>Stát by měl usilovat o co největší integraci dětí se zdravotním postižením do běžných škol, zařízení pro volný čas a společnosti.</c:v>
                </c:pt>
                <c:pt idx="5">
                  <c:v>Stát by měl vytvořit síť specializovaných pracovišť, škol a ústavů, kde měly děti být a kde by se o ně starali kvalifikovaní odborníci.</c:v>
                </c:pt>
                <c:pt idx="6">
                  <c:v>Stát by měl dětem se zdrav. postižením pomoci při hledání zaměstnání (měl by je zaměstnávat, nebo umožňovat jejich zaměstnávání).</c:v>
                </c:pt>
                <c:pt idx="7">
                  <c:v>Stát by měl zajistit dětem se zdravotním postižením, aby mohly po dovršení plnoletosti samostatně bydlet ve svém přizpůsobeném bytě.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0.60000000000000064</c:v>
                </c:pt>
                <c:pt idx="1">
                  <c:v>0.30000000000000032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gapWidth val="90"/>
        <c:overlap val="100"/>
        <c:axId val="124708736"/>
        <c:axId val="124710272"/>
      </c:barChart>
      <c:catAx>
        <c:axId val="124708736"/>
        <c:scaling>
          <c:orientation val="maxMin"/>
        </c:scaling>
        <c:axPos val="l"/>
        <c:numFmt formatCode="General" sourceLinked="1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80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24710272"/>
        <c:crosses val="autoZero"/>
        <c:lblAlgn val="ctr"/>
        <c:lblOffset val="100"/>
        <c:tickLblSkip val="1"/>
        <c:tickMarkSkip val="1"/>
      </c:catAx>
      <c:valAx>
        <c:axId val="124710272"/>
        <c:scaling>
          <c:orientation val="minMax"/>
          <c:max val="100"/>
          <c:min val="0"/>
        </c:scaling>
        <c:axPos val="b"/>
        <c:majorGridlines>
          <c:spPr>
            <a:ln w="11552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708736"/>
        <c:crosses val="max"/>
        <c:crossBetween val="between"/>
        <c:majorUnit val="10"/>
        <c:minorUnit val="5"/>
      </c:valAx>
      <c:spPr>
        <a:noFill/>
        <a:ln w="11552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8625912670007191"/>
          <c:y val="6.3118199020048504E-2"/>
          <c:w val="0.77562121212121926"/>
          <c:h val="5.6045422674398666E-2"/>
        </c:manualLayout>
      </c:layout>
      <c:spPr>
        <a:noFill/>
        <a:ln w="23104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9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9740932642487085"/>
          <c:y val="1.6949152542372902E-2"/>
          <c:w val="0.48704663212435267"/>
          <c:h val="0.9101694915254237"/>
        </c:manualLayout>
      </c:layout>
      <c:barChart>
        <c:barDir val="bar"/>
        <c:grouping val="cluster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8000"/>
            </a:solidFill>
            <a:ln w="15658">
              <a:noFill/>
            </a:ln>
          </c:spPr>
          <c:dLbls>
            <c:numFmt formatCode="0.0" sourceLinked="0"/>
            <c:spPr>
              <a:noFill/>
              <a:ln w="15658">
                <a:noFill/>
              </a:ln>
            </c:spPr>
            <c:txPr>
              <a:bodyPr/>
              <a:lstStyle/>
              <a:p>
                <a:pPr>
                  <a:defRPr sz="986" b="1" i="0" u="none" strike="noStrike" baseline="0">
                    <a:solidFill>
                      <a:srgbClr val="333399"/>
                    </a:solidFill>
                    <a:latin typeface="Avenir 65"/>
                    <a:ea typeface="Avenir 65"/>
                    <a:cs typeface="Avenir 65"/>
                  </a:defRPr>
                </a:pPr>
                <a:endParaRPr lang="cs-CZ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Ředitel(ka), vedoucí</c:v>
                </c:pt>
                <c:pt idx="1">
                  <c:v>Vedoucí odboru</c:v>
                </c:pt>
                <c:pt idx="2">
                  <c:v>Vedoucí oddělení</c:v>
                </c:pt>
                <c:pt idx="3">
                  <c:v>Speciální pedagog</c:v>
                </c:pt>
                <c:pt idx="4">
                  <c:v>Sociální pracovník (pracovnice)</c:v>
                </c:pt>
                <c:pt idx="5">
                  <c:v>Psycholog (ložka), psychoterapeut(ka)</c:v>
                </c:pt>
                <c:pt idx="6">
                  <c:v>Učitel(ka), asistent(ka) pedagoga</c:v>
                </c:pt>
                <c:pt idx="7">
                  <c:v>Pracovník(ce) úřadu s péčí přímo o děti se ZP</c:v>
                </c:pt>
                <c:pt idx="8">
                  <c:v>Terapeut (fyzioterapeut)</c:v>
                </c:pt>
                <c:pt idx="9">
                  <c:v>Vedoucí vychovatel(ka)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47.5</c:v>
                </c:pt>
                <c:pt idx="1">
                  <c:v>14.5</c:v>
                </c:pt>
                <c:pt idx="2">
                  <c:v>12.5</c:v>
                </c:pt>
                <c:pt idx="3">
                  <c:v>9</c:v>
                </c:pt>
                <c:pt idx="4">
                  <c:v>6.5</c:v>
                </c:pt>
                <c:pt idx="5">
                  <c:v>5</c:v>
                </c:pt>
                <c:pt idx="6">
                  <c:v>2.5</c:v>
                </c:pt>
                <c:pt idx="7">
                  <c:v>1.5</c:v>
                </c:pt>
                <c:pt idx="8">
                  <c:v>0.5</c:v>
                </c:pt>
                <c:pt idx="9">
                  <c:v>0.5</c:v>
                </c:pt>
              </c:numCache>
            </c:numRef>
          </c:val>
        </c:ser>
        <c:gapWidth val="60"/>
        <c:axId val="101511936"/>
        <c:axId val="101513472"/>
      </c:barChart>
      <c:catAx>
        <c:axId val="101511936"/>
        <c:scaling>
          <c:orientation val="maxMin"/>
        </c:scaling>
        <c:axPos val="l"/>
        <c:numFmt formatCode="General" sourceLinked="1"/>
        <c:tickLblPos val="nextTo"/>
        <c:spPr>
          <a:ln w="19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sz="1200" b="1" i="0" u="none" strike="noStrike" baseline="0">
                <a:solidFill>
                  <a:srgbClr val="333399"/>
                </a:solidFill>
                <a:latin typeface="+mn-lt"/>
                <a:ea typeface="Avenir 65"/>
                <a:cs typeface="Avenir 65"/>
              </a:defRPr>
            </a:pPr>
            <a:endParaRPr lang="cs-CZ"/>
          </a:p>
        </c:txPr>
        <c:crossAx val="101513472"/>
        <c:crosses val="autoZero"/>
        <c:lblAlgn val="ctr"/>
        <c:lblOffset val="100"/>
        <c:tickLblSkip val="1"/>
        <c:tickMarkSkip val="1"/>
      </c:catAx>
      <c:valAx>
        <c:axId val="101513472"/>
        <c:scaling>
          <c:orientation val="minMax"/>
          <c:max val="60"/>
          <c:min val="0"/>
        </c:scaling>
        <c:axPos val="b"/>
        <c:majorGridlines>
          <c:spPr>
            <a:ln w="1957">
              <a:solidFill>
                <a:srgbClr val="C0C0C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74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/>
                  <a:t>%</a:t>
                </a:r>
              </a:p>
            </c:rich>
          </c:tx>
          <c:layout>
            <c:manualLayout>
              <c:xMode val="edge"/>
              <c:yMode val="edge"/>
              <c:x val="0.93652849740932664"/>
              <c:y val="0.93559322033898362"/>
            </c:manualLayout>
          </c:layout>
          <c:spPr>
            <a:noFill/>
            <a:ln w="15658">
              <a:noFill/>
            </a:ln>
          </c:spPr>
        </c:title>
        <c:numFmt formatCode="0" sourceLinked="0"/>
        <c:tickLblPos val="nextTo"/>
        <c:spPr>
          <a:ln w="19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40" b="0" i="0" u="none" strike="noStrike" baseline="0">
                <a:solidFill>
                  <a:srgbClr val="333399"/>
                </a:solidFill>
                <a:latin typeface="Avenir 65"/>
                <a:ea typeface="Avenir 65"/>
                <a:cs typeface="Avenir 65"/>
              </a:defRPr>
            </a:pPr>
            <a:endParaRPr lang="cs-CZ"/>
          </a:p>
        </c:txPr>
        <c:crossAx val="101511936"/>
        <c:crosses val="max"/>
        <c:crossBetween val="between"/>
        <c:majorUnit val="10"/>
        <c:minorUnit val="5"/>
      </c:valAx>
      <c:spPr>
        <a:solidFill>
          <a:srgbClr val="FFFFFF"/>
        </a:solidFill>
        <a:ln w="1957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74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3.1762258994715922E-2"/>
          <c:y val="0.27778594342373869"/>
          <c:w val="0.8784648187633266"/>
          <c:h val="0.27200000000000002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velmi dobře</c:v>
                </c:pt>
              </c:strCache>
            </c:strRef>
          </c:tx>
          <c:spPr>
            <a:solidFill>
              <a:srgbClr val="008000"/>
            </a:solidFill>
            <a:ln w="3175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val>
            <c:numRef>
              <c:f>Sheet1!$B$2</c:f>
              <c:numCache>
                <c:formatCode>General</c:formatCode>
                <c:ptCount val="1"/>
                <c:pt idx="0">
                  <c:v>3.3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spíše dobře</c:v>
                </c:pt>
              </c:strCache>
            </c:strRef>
          </c:tx>
          <c:spPr>
            <a:solidFill>
              <a:srgbClr val="CCFFCC"/>
            </a:solidFill>
            <a:ln>
              <a:solidFill>
                <a:srgbClr val="000000"/>
              </a:solidFill>
            </a:ln>
          </c:spPr>
          <c:dLbls>
            <c:numFmt formatCode="#,##0" sourceLinked="0"/>
            <c:showVal val="1"/>
          </c:dLbls>
          <c:val>
            <c:numRef>
              <c:f>Sheet1!$C$2</c:f>
              <c:numCache>
                <c:formatCode>General</c:formatCode>
                <c:ptCount val="1"/>
                <c:pt idx="0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spíše špatně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rgbClr val="000000"/>
              </a:solidFill>
            </a:ln>
          </c:spPr>
          <c:dLbls>
            <c:numFmt formatCode="#,##0" sourceLinked="0"/>
            <c:showVal val="1"/>
          </c:dLbls>
          <c:val>
            <c:numRef>
              <c:f>Sheet1!$D$2</c:f>
              <c:numCache>
                <c:formatCode>General</c:formatCode>
                <c:ptCount val="1"/>
                <c:pt idx="0">
                  <c:v>53.3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velmi špatně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000000"/>
              </a:solidFill>
            </a:ln>
          </c:spPr>
          <c:dLbls>
            <c:numFmt formatCode="#,##0" sourceLinked="0"/>
            <c:showVal val="1"/>
          </c:dLbls>
          <c:val>
            <c:numRef>
              <c:f>Sheet1!$E$2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</c:ser>
        <c:gapWidth val="90"/>
        <c:overlap val="100"/>
        <c:axId val="124877440"/>
        <c:axId val="124883328"/>
      </c:barChart>
      <c:catAx>
        <c:axId val="124877440"/>
        <c:scaling>
          <c:orientation val="maxMin"/>
        </c:scaling>
        <c:delete val="1"/>
        <c:axPos val="l"/>
        <c:numFmt formatCode="General" sourceLinked="1"/>
        <c:tickLblPos val="nextTo"/>
        <c:crossAx val="124883328"/>
        <c:crosses val="autoZero"/>
        <c:lblAlgn val="ctr"/>
        <c:lblOffset val="100"/>
        <c:tickLblSkip val="1"/>
        <c:tickMarkSkip val="1"/>
      </c:catAx>
      <c:valAx>
        <c:axId val="124883328"/>
        <c:scaling>
          <c:orientation val="minMax"/>
          <c:max val="100"/>
          <c:min val="0"/>
        </c:scaling>
        <c:axPos val="b"/>
        <c:majorGridlines>
          <c:spPr>
            <a:ln w="12700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877440"/>
        <c:crosses val="max"/>
        <c:crossBetween val="between"/>
        <c:majorUnit val="10"/>
        <c:minorUnit val="5"/>
      </c:valAx>
      <c:spPr>
        <a:noFill/>
        <a:ln w="12700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"/>
          <c:y val="3.2000000000000042E-2"/>
          <c:w val="0.912171393376078"/>
          <c:h val="0.24841683678429322"/>
        </c:manualLayout>
      </c:layout>
      <c:spPr>
        <a:noFill/>
        <a:ln w="25399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3.2370249854291995E-2"/>
          <c:y val="0.6734630440546554"/>
          <c:w val="0.93300993359785933"/>
          <c:h val="0.17788316648084809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cíleně vyhledávám informace, snažím se proniknout do podstaty problému</c:v>
                </c:pt>
              </c:strCache>
            </c:strRef>
          </c:tx>
          <c:spPr>
            <a:solidFill>
              <a:srgbClr val="008000"/>
            </a:solidFill>
            <a:ln w="3175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zajímá mě dané téma, rád (a) se dozvím něco nového, ale aktivně nic nehledám</c:v>
                </c:pt>
              </c:strCache>
            </c:strRef>
          </c:tx>
          <c:spPr>
            <a:solidFill>
              <a:srgbClr val="CCFFCC"/>
            </a:solidFill>
            <a:ln w="3175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36.9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občas mě zaujme zajímavý příběh, ale jinak příliš ne</c:v>
                </c:pt>
              </c:strCache>
            </c:strRef>
          </c:tx>
          <c:spPr>
            <a:solidFill>
              <a:srgbClr val="FFFF99"/>
            </a:solidFill>
            <a:ln w="3175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48.8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nezajímá mě vůbec</c:v>
                </c:pt>
              </c:strCache>
            </c:strRef>
          </c:tx>
          <c:spPr>
            <a:solidFill>
              <a:srgbClr val="FF660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neodpověděl(a)</c:v>
                </c:pt>
              </c:strCache>
            </c:strRef>
          </c:tx>
          <c:spPr>
            <a:solidFill>
              <a:srgbClr val="C0C0C0"/>
            </a:solidFill>
            <a:ln w="12700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8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gapWidth val="90"/>
        <c:overlap val="100"/>
        <c:axId val="124961536"/>
        <c:axId val="124963072"/>
      </c:barChart>
      <c:catAx>
        <c:axId val="124961536"/>
        <c:scaling>
          <c:orientation val="maxMin"/>
        </c:scaling>
        <c:axPos val="l"/>
        <c:numFmt formatCode="General" sourceLinked="1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24963072"/>
        <c:crosses val="autoZero"/>
        <c:lblAlgn val="ctr"/>
        <c:lblOffset val="100"/>
        <c:tickLblSkip val="1"/>
        <c:tickMarkSkip val="1"/>
      </c:catAx>
      <c:valAx>
        <c:axId val="124963072"/>
        <c:scaling>
          <c:orientation val="minMax"/>
          <c:max val="100"/>
          <c:min val="0"/>
        </c:scaling>
        <c:axPos val="b"/>
        <c:majorGridlines>
          <c:spPr>
            <a:ln w="12700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3175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4961536"/>
        <c:crosses val="max"/>
        <c:crossBetween val="between"/>
        <c:majorUnit val="10"/>
        <c:minorUnit val="5"/>
      </c:valAx>
      <c:spPr>
        <a:noFill/>
        <a:ln w="12700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"/>
          <c:y val="3.2000000000000042E-2"/>
          <c:w val="0.97014925373134364"/>
          <c:h val="0.5880393199862276"/>
        </c:manualLayout>
      </c:layout>
      <c:spPr>
        <a:noFill/>
        <a:ln w="25399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80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49593495934959642"/>
          <c:y val="0"/>
          <c:w val="0.4776422764227643"/>
          <c:h val="0.90084985835694065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CCFFCC"/>
            </a:solidFill>
            <a:ln w="3072">
              <a:solidFill>
                <a:schemeClr val="tx1"/>
              </a:solidFill>
              <a:prstDash val="solid"/>
            </a:ln>
          </c:spPr>
          <c:dLbls>
            <c:numFmt formatCode="0" sourceLinked="0"/>
            <c:spPr>
              <a:noFill/>
              <a:ln w="2457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Pomáhám dlouhodobě finančně konkrétnímu dítěti/rodině.</c:v>
                </c:pt>
                <c:pt idx="1">
                  <c:v>Pracoval(a) jsem/pracuji jako dobrovolník v neziskové organizaci, která se těmto dětem věnuje.</c:v>
                </c:pt>
                <c:pt idx="2">
                  <c:v>Pomáhám dlouhodobě přímou péčí o konkrétní dítě se zdravotním postižením.</c:v>
                </c:pt>
                <c:pt idx="3">
                  <c:v>Pomáhám příležitostně finančně konkrétnímu dítěti/rodině.</c:v>
                </c:pt>
                <c:pt idx="4">
                  <c:v>Pomáhám příležitostně přímou péčí o konkrétní dítě se zdravotním postižením.</c:v>
                </c:pt>
                <c:pt idx="5">
                  <c:v>Přispěl(a) jsem ve veřejné sbírce na konkrétní případ dítěte se zdravotním postižením.</c:v>
                </c:pt>
                <c:pt idx="6">
                  <c:v>Přispěl(a) jsem ve veřejné sbírce nadaci/neziskové organizaci, která se těmto dětem věnuje.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2.8</c:v>
                </c:pt>
                <c:pt idx="1">
                  <c:v>3.4</c:v>
                </c:pt>
                <c:pt idx="2">
                  <c:v>3.6</c:v>
                </c:pt>
                <c:pt idx="3">
                  <c:v>5.3</c:v>
                </c:pt>
                <c:pt idx="4">
                  <c:v>6.6</c:v>
                </c:pt>
                <c:pt idx="5">
                  <c:v>30.6</c:v>
                </c:pt>
                <c:pt idx="6">
                  <c:v>62.4</c:v>
                </c:pt>
              </c:numCache>
            </c:numRef>
          </c:val>
        </c:ser>
        <c:gapWidth val="60"/>
        <c:overlap val="100"/>
        <c:axId val="124479744"/>
        <c:axId val="124489728"/>
      </c:barChart>
      <c:catAx>
        <c:axId val="124479744"/>
        <c:scaling>
          <c:orientation val="minMax"/>
        </c:scaling>
        <c:axPos val="l"/>
        <c:numFmt formatCode="General" sourceLinked="1"/>
        <c:tickLblPos val="nextTo"/>
        <c:spPr>
          <a:ln w="30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rtl="0">
              <a:defRPr b="1">
                <a:solidFill>
                  <a:schemeClr val="tx1"/>
                </a:solidFill>
                <a:latin typeface="+mn-lt"/>
              </a:defRPr>
            </a:pPr>
            <a:endParaRPr lang="cs-CZ"/>
          </a:p>
        </c:txPr>
        <c:crossAx val="124489728"/>
        <c:crosses val="autoZero"/>
        <c:lblAlgn val="ctr"/>
        <c:lblOffset val="100"/>
        <c:tickLblSkip val="1"/>
        <c:tickMarkSkip val="1"/>
      </c:catAx>
      <c:valAx>
        <c:axId val="124489728"/>
        <c:scaling>
          <c:orientation val="minMax"/>
          <c:max val="70"/>
          <c:min val="0"/>
        </c:scaling>
        <c:axPos val="b"/>
        <c:majorGridlines>
          <c:spPr>
            <a:ln w="12287">
              <a:solidFill>
                <a:schemeClr val="tx1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30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>
                <a:latin typeface="Verdana" pitchFamily="34" charset="0"/>
              </a:defRPr>
            </a:pPr>
            <a:endParaRPr lang="cs-CZ"/>
          </a:p>
        </c:txPr>
        <c:crossAx val="124479744"/>
        <c:crosses val="autoZero"/>
        <c:crossBetween val="between"/>
        <c:majorUnit val="10"/>
        <c:minorUnit val="1"/>
      </c:valAx>
      <c:spPr>
        <a:noFill/>
        <a:ln w="12287">
          <a:solidFill>
            <a:srgbClr val="C0C0C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7208525978957332"/>
          <c:y val="0.11586734374595269"/>
          <c:w val="0.70164640050439187"/>
          <c:h val="0.8081212379337126"/>
        </c:manualLayout>
      </c:layout>
      <c:barChart>
        <c:barDir val="bar"/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pravidelně</c:v>
                </c:pt>
              </c:strCache>
            </c:strRef>
          </c:tx>
          <c:spPr>
            <a:solidFill>
              <a:srgbClr val="008000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televize</c:v>
                </c:pt>
                <c:pt idx="1">
                  <c:v>od přátel a známých</c:v>
                </c:pt>
                <c:pt idx="2">
                  <c:v>Internetu</c:v>
                </c:pt>
                <c:pt idx="3">
                  <c:v>denního tisku</c:v>
                </c:pt>
                <c:pt idx="4">
                  <c:v>časopisů</c:v>
                </c:pt>
                <c:pt idx="5">
                  <c:v>rozhlasu</c:v>
                </c:pt>
                <c:pt idx="6">
                  <c:v>knih</c:v>
                </c:pt>
                <c:pt idx="7">
                  <c:v>od učitelů ve škole</c:v>
                </c:pt>
                <c:pt idx="8">
                  <c:v>jiného zdroje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15.6</c:v>
                </c:pt>
                <c:pt idx="1">
                  <c:v>6.9</c:v>
                </c:pt>
                <c:pt idx="2">
                  <c:v>6.5</c:v>
                </c:pt>
                <c:pt idx="3">
                  <c:v>4.5999999999999996</c:v>
                </c:pt>
                <c:pt idx="4">
                  <c:v>4.3</c:v>
                </c:pt>
                <c:pt idx="5">
                  <c:v>3.5</c:v>
                </c:pt>
                <c:pt idx="6">
                  <c:v>2.8</c:v>
                </c:pt>
                <c:pt idx="7">
                  <c:v>2.8</c:v>
                </c:pt>
                <c:pt idx="8">
                  <c:v>1.4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občas</c:v>
                </c:pt>
              </c:strCache>
            </c:strRef>
          </c:tx>
          <c:spPr>
            <a:solidFill>
              <a:srgbClr val="CCFFCC"/>
            </a:solidFill>
            <a:ln w="2888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televize</c:v>
                </c:pt>
                <c:pt idx="1">
                  <c:v>od přátel a známých</c:v>
                </c:pt>
                <c:pt idx="2">
                  <c:v>Internetu</c:v>
                </c:pt>
                <c:pt idx="3">
                  <c:v>denního tisku</c:v>
                </c:pt>
                <c:pt idx="4">
                  <c:v>časopisů</c:v>
                </c:pt>
                <c:pt idx="5">
                  <c:v>rozhlasu</c:v>
                </c:pt>
                <c:pt idx="6">
                  <c:v>knih</c:v>
                </c:pt>
                <c:pt idx="7">
                  <c:v>od učitelů ve škole</c:v>
                </c:pt>
                <c:pt idx="8">
                  <c:v>jiného zdroje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55.4</c:v>
                </c:pt>
                <c:pt idx="1">
                  <c:v>35.800000000000004</c:v>
                </c:pt>
                <c:pt idx="2">
                  <c:v>24.5</c:v>
                </c:pt>
                <c:pt idx="3">
                  <c:v>37.6</c:v>
                </c:pt>
                <c:pt idx="4">
                  <c:v>28.9</c:v>
                </c:pt>
                <c:pt idx="5">
                  <c:v>26.1</c:v>
                </c:pt>
                <c:pt idx="6">
                  <c:v>9</c:v>
                </c:pt>
                <c:pt idx="7">
                  <c:v>11.6</c:v>
                </c:pt>
                <c:pt idx="8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málokdy</c:v>
                </c:pt>
              </c:strCache>
            </c:strRef>
          </c:tx>
          <c:spPr>
            <a:solidFill>
              <a:srgbClr val="FFFF99"/>
            </a:solidFill>
            <a:ln w="11552">
              <a:solidFill>
                <a:srgbClr val="000000"/>
              </a:solidFill>
              <a:prstDash val="solid"/>
            </a:ln>
          </c:spPr>
          <c:dLbls>
            <c:dLbl>
              <c:idx val="8"/>
              <c:delete val="1"/>
            </c:dLbl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01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televize</c:v>
                </c:pt>
                <c:pt idx="1">
                  <c:v>od přátel a známých</c:v>
                </c:pt>
                <c:pt idx="2">
                  <c:v>Internetu</c:v>
                </c:pt>
                <c:pt idx="3">
                  <c:v>denního tisku</c:v>
                </c:pt>
                <c:pt idx="4">
                  <c:v>časopisů</c:v>
                </c:pt>
                <c:pt idx="5">
                  <c:v>rozhlasu</c:v>
                </c:pt>
                <c:pt idx="6">
                  <c:v>knih</c:v>
                </c:pt>
                <c:pt idx="7">
                  <c:v>od učitelů ve škole</c:v>
                </c:pt>
                <c:pt idx="8">
                  <c:v>jiného zdroje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24.6</c:v>
                </c:pt>
                <c:pt idx="1">
                  <c:v>35.300000000000004</c:v>
                </c:pt>
                <c:pt idx="2">
                  <c:v>23.6</c:v>
                </c:pt>
                <c:pt idx="3">
                  <c:v>37.300000000000004</c:v>
                </c:pt>
                <c:pt idx="4">
                  <c:v>36.300000000000004</c:v>
                </c:pt>
                <c:pt idx="5">
                  <c:v>37</c:v>
                </c:pt>
                <c:pt idx="6">
                  <c:v>24.2</c:v>
                </c:pt>
                <c:pt idx="7">
                  <c:v>18.600000000000001</c:v>
                </c:pt>
                <c:pt idx="8">
                  <c:v>0.30000000000000032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nikdy</c:v>
                </c:pt>
              </c:strCache>
            </c:strRef>
          </c:tx>
          <c:spPr>
            <a:solidFill>
              <a:srgbClr val="FF6600"/>
            </a:solidFill>
            <a:ln w="11552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91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televize</c:v>
                </c:pt>
                <c:pt idx="1">
                  <c:v>od přátel a známých</c:v>
                </c:pt>
                <c:pt idx="2">
                  <c:v>Internetu</c:v>
                </c:pt>
                <c:pt idx="3">
                  <c:v>denního tisku</c:v>
                </c:pt>
                <c:pt idx="4">
                  <c:v>časopisů</c:v>
                </c:pt>
                <c:pt idx="5">
                  <c:v>rozhlasu</c:v>
                </c:pt>
                <c:pt idx="6">
                  <c:v>knih</c:v>
                </c:pt>
                <c:pt idx="7">
                  <c:v>od učitelů ve škole</c:v>
                </c:pt>
                <c:pt idx="8">
                  <c:v>jiného zdroje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3.8</c:v>
                </c:pt>
                <c:pt idx="1">
                  <c:v>20.9</c:v>
                </c:pt>
                <c:pt idx="2">
                  <c:v>44.5</c:v>
                </c:pt>
                <c:pt idx="3">
                  <c:v>19.7</c:v>
                </c:pt>
                <c:pt idx="4">
                  <c:v>29.4</c:v>
                </c:pt>
                <c:pt idx="5">
                  <c:v>32.1</c:v>
                </c:pt>
                <c:pt idx="6">
                  <c:v>63</c:v>
                </c:pt>
                <c:pt idx="7">
                  <c:v>65.900000000000006</c:v>
                </c:pt>
                <c:pt idx="8">
                  <c:v>96.6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bez odpovědi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rgbClr val="000066"/>
              </a:solidFill>
            </a:ln>
          </c:spPr>
          <c:cat>
            <c:strRef>
              <c:f>Sheet1!$A$2:$A$10</c:f>
              <c:strCache>
                <c:ptCount val="9"/>
                <c:pt idx="0">
                  <c:v>televize</c:v>
                </c:pt>
                <c:pt idx="1">
                  <c:v>od přátel a známých</c:v>
                </c:pt>
                <c:pt idx="2">
                  <c:v>Internetu</c:v>
                </c:pt>
                <c:pt idx="3">
                  <c:v>denního tisku</c:v>
                </c:pt>
                <c:pt idx="4">
                  <c:v>časopisů</c:v>
                </c:pt>
                <c:pt idx="5">
                  <c:v>rozhlasu</c:v>
                </c:pt>
                <c:pt idx="6">
                  <c:v>knih</c:v>
                </c:pt>
                <c:pt idx="7">
                  <c:v>od učitelů ve škole</c:v>
                </c:pt>
                <c:pt idx="8">
                  <c:v>jiného zdroje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0.60000000000000064</c:v>
                </c:pt>
                <c:pt idx="1">
                  <c:v>1.1000000000000001</c:v>
                </c:pt>
                <c:pt idx="2">
                  <c:v>0.9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</c:v>
                </c:pt>
                <c:pt idx="7">
                  <c:v>1.1000000000000001</c:v>
                </c:pt>
              </c:numCache>
            </c:numRef>
          </c:val>
        </c:ser>
        <c:gapWidth val="90"/>
        <c:overlap val="100"/>
        <c:axId val="125317120"/>
        <c:axId val="125318656"/>
      </c:barChart>
      <c:catAx>
        <c:axId val="125317120"/>
        <c:scaling>
          <c:orientation val="maxMin"/>
        </c:scaling>
        <c:axPos val="l"/>
        <c:numFmt formatCode="General" sourceLinked="1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cs-CZ"/>
          </a:p>
        </c:txPr>
        <c:crossAx val="125318656"/>
        <c:crosses val="autoZero"/>
        <c:lblAlgn val="ctr"/>
        <c:lblOffset val="100"/>
        <c:tickLblSkip val="1"/>
        <c:tickMarkSkip val="1"/>
      </c:catAx>
      <c:valAx>
        <c:axId val="125318656"/>
        <c:scaling>
          <c:orientation val="minMax"/>
          <c:max val="100"/>
          <c:min val="0"/>
        </c:scaling>
        <c:axPos val="b"/>
        <c:majorGridlines>
          <c:spPr>
            <a:ln w="11552">
              <a:solidFill>
                <a:srgbClr val="000080"/>
              </a:solidFill>
              <a:prstDash val="sysDash"/>
            </a:ln>
          </c:spPr>
        </c:majorGridlines>
        <c:numFmt formatCode="#,##0&quot;%&quot;" sourceLinked="0"/>
        <c:tickLblPos val="nextTo"/>
        <c:spPr>
          <a:ln w="2888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25317120"/>
        <c:crosses val="max"/>
        <c:crossBetween val="between"/>
        <c:majorUnit val="10"/>
        <c:minorUnit val="5"/>
      </c:valAx>
      <c:spPr>
        <a:noFill/>
        <a:ln w="11552">
          <a:solidFill>
            <a:srgbClr val="C0C0C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8.9615110848182827E-2"/>
          <c:y val="1.7092867034058511E-2"/>
          <c:w val="0.90702602412266486"/>
          <c:h val="6.4998640497633514E-2"/>
        </c:manualLayout>
      </c:layout>
      <c:spPr>
        <a:noFill/>
        <a:ln w="23104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+mn-lt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92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14606741573033863"/>
          <c:y val="3.405572755417989E-2"/>
          <c:w val="0.27191011235955365"/>
          <c:h val="0.92260061919504865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Občanské sdružení</c:v>
                </c:pt>
              </c:strCache>
            </c:strRef>
          </c:tx>
          <c:spPr>
            <a:solidFill>
              <a:srgbClr val="CCCCFF"/>
            </a:solidFill>
            <a:ln w="3190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Obecně prospěšná společnost</c:v>
                </c:pt>
              </c:strCache>
            </c:strRef>
          </c:tx>
          <c:spPr>
            <a:solidFill>
              <a:srgbClr val="FF99CC"/>
            </a:solidFill>
            <a:ln w="12760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Církevní organizace</c:v>
                </c:pt>
              </c:strCache>
            </c:strRef>
          </c:tx>
          <c:spPr>
            <a:solidFill>
              <a:srgbClr val="993366"/>
            </a:solidFill>
            <a:ln w="12760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Nadace</c:v>
                </c:pt>
              </c:strCache>
            </c:strRef>
          </c:tx>
          <c:spPr>
            <a:solidFill>
              <a:srgbClr val="808080"/>
            </a:solidFill>
            <a:ln w="12760">
              <a:solidFill>
                <a:srgbClr val="000000"/>
              </a:solidFill>
              <a:prstDash val="solid"/>
            </a:ln>
          </c:spPr>
          <c:dLbls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Sheet1!$E$2:$E$2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Nadační fond</c:v>
                </c:pt>
              </c:strCache>
            </c:strRef>
          </c:tx>
          <c:spPr>
            <a:solidFill>
              <a:srgbClr val="000000"/>
            </a:solidFill>
            <a:ln w="12760">
              <a:solidFill>
                <a:srgbClr val="000000"/>
              </a:solidFill>
              <a:prstDash val="solid"/>
            </a:ln>
          </c:spPr>
          <c:dLbls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Sheet1!$F$2:$F$2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5"/>
          <c:tx>
            <c:strRef>
              <c:f>Sheet1!$G$1</c:f>
              <c:strCache>
                <c:ptCount val="1"/>
                <c:pt idx="0">
                  <c:v>Organizační jednotka sdružení</c:v>
                </c:pt>
              </c:strCache>
            </c:strRef>
          </c:tx>
          <c:spPr>
            <a:solidFill>
              <a:srgbClr val="0066CC"/>
            </a:solidFill>
            <a:ln w="12760">
              <a:solidFill>
                <a:srgbClr val="000000"/>
              </a:solidFill>
              <a:prstDash val="solid"/>
            </a:ln>
          </c:spPr>
          <c:dLbls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Sheet1!$G$2:$G$2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CCCCFF"/>
            </a:solidFill>
            <a:ln w="12760">
              <a:solidFill>
                <a:srgbClr val="000000"/>
              </a:solidFill>
              <a:prstDash val="solid"/>
            </a:ln>
          </c:spPr>
          <c:dLbls>
            <c:delete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8"/>
          <c:order val="7"/>
          <c:tx>
            <c:strRef>
              <c:f>Sheet1!$H$1</c:f>
              <c:strCache>
                <c:ptCount val="1"/>
                <c:pt idx="0">
                  <c:v>neuvedli</c:v>
                </c:pt>
              </c:strCache>
            </c:strRef>
          </c:tx>
          <c:spPr>
            <a:solidFill>
              <a:srgbClr val="FF0000"/>
            </a:solidFill>
            <a:ln w="12760">
              <a:solidFill>
                <a:srgbClr val="000000"/>
              </a:solidFill>
              <a:prstDash val="solid"/>
            </a:ln>
          </c:spPr>
          <c:dLbls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numRef>
              <c:f>Sheet1!$A$2:$A$2</c:f>
              <c:numCache>
                <c:formatCode>General</c:formatCode>
                <c:ptCount val="1"/>
              </c:numCache>
            </c:numRef>
          </c:cat>
          <c:val>
            <c:numRef>
              <c:f>Sheet1!$H$2:$H$2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Val val="1"/>
        </c:dLbls>
        <c:gapWidth val="90"/>
        <c:overlap val="100"/>
        <c:axId val="103497088"/>
        <c:axId val="103523456"/>
      </c:barChart>
      <c:catAx>
        <c:axId val="103497088"/>
        <c:scaling>
          <c:orientation val="maxMin"/>
        </c:scaling>
        <c:axPos val="b"/>
        <c:numFmt formatCode="General" sourceLinked="1"/>
        <c:tickLblPos val="nextTo"/>
        <c:spPr>
          <a:ln w="3190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3523456"/>
        <c:crosses val="autoZero"/>
        <c:lblAlgn val="ctr"/>
        <c:lblOffset val="100"/>
        <c:tickLblSkip val="1"/>
        <c:tickMarkSkip val="1"/>
      </c:catAx>
      <c:valAx>
        <c:axId val="103523456"/>
        <c:scaling>
          <c:orientation val="minMax"/>
          <c:max val="1"/>
          <c:min val="0"/>
        </c:scaling>
        <c:axPos val="l"/>
        <c:majorGridlines>
          <c:spPr>
            <a:ln w="12760">
              <a:solidFill>
                <a:srgbClr val="000080"/>
              </a:solidFill>
              <a:prstDash val="sysDash"/>
            </a:ln>
          </c:spPr>
        </c:majorGridlines>
        <c:numFmt formatCode="0%" sourceLinked="0"/>
        <c:tickLblPos val="nextTo"/>
        <c:spPr>
          <a:ln w="3190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5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03497088"/>
        <c:crosses val="max"/>
        <c:crossBetween val="between"/>
        <c:majorUnit val="0.1"/>
        <c:minorUnit val="5.0000000000000024E-2"/>
      </c:valAx>
      <c:spPr>
        <a:noFill/>
        <a:ln w="12760">
          <a:solidFill>
            <a:srgbClr val="C0C0C0"/>
          </a:solidFill>
          <a:prstDash val="solid"/>
        </a:ln>
      </c:spPr>
    </c:plotArea>
    <c:legend>
      <c:legendPos val="r"/>
      <c:legendEntry>
        <c:idx val="1"/>
        <c:delete val="1"/>
      </c:legendEntry>
      <c:layout/>
      <c:spPr>
        <a:noFill/>
        <a:ln w="25520">
          <a:noFill/>
        </a:ln>
      </c:spPr>
      <c:txPr>
        <a:bodyPr/>
        <a:lstStyle/>
        <a:p>
          <a:pPr>
            <a:defRPr sz="1015" b="0" i="0" u="none" strike="noStrike" baseline="0">
              <a:solidFill>
                <a:srgbClr val="000080"/>
              </a:solidFill>
              <a:latin typeface="Verdana"/>
              <a:ea typeface="Verdana"/>
              <a:cs typeface="Verdana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6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plotArea>
      <c:layout>
        <c:manualLayout>
          <c:layoutTarget val="inner"/>
          <c:xMode val="edge"/>
          <c:yMode val="edge"/>
          <c:x val="0.28252788104089588"/>
          <c:y val="2.8846153846153848E-2"/>
          <c:w val="0.49690210656753431"/>
          <c:h val="0.82211538461538469"/>
        </c:manualLayout>
      </c:layout>
      <c:barChart>
        <c:barDir val="bar"/>
        <c:grouping val="stacked"/>
        <c:ser>
          <c:idx val="6"/>
          <c:order val="0"/>
          <c:tx>
            <c:strRef>
              <c:f>Sheet1!$B$1</c:f>
              <c:strCache>
                <c:ptCount val="1"/>
                <c:pt idx="0">
                  <c:v>0 - nepracoval/a</c:v>
                </c:pt>
              </c:strCache>
            </c:strRef>
          </c:tx>
          <c:spPr>
            <a:solidFill>
              <a:srgbClr val="C0C0C0"/>
            </a:solidFill>
            <a:ln w="12767">
              <a:solidFill>
                <a:srgbClr val="000000"/>
              </a:solidFill>
              <a:prstDash val="solid"/>
            </a:ln>
          </c:spPr>
          <c:dLbls>
            <c:numFmt formatCode="#,##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65.400000000000006</c:v>
                </c:pt>
                <c:pt idx="1">
                  <c:v>38.800000000000004</c:v>
                </c:pt>
                <c:pt idx="2">
                  <c:v>31.4</c:v>
                </c:pt>
                <c:pt idx="3">
                  <c:v>56.9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méně než 3 roky</c:v>
                </c:pt>
              </c:strCache>
            </c:strRef>
          </c:tx>
          <c:spPr>
            <a:solidFill>
              <a:srgbClr val="000080"/>
            </a:solidFill>
            <a:ln w="3192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7.4</c:v>
                </c:pt>
                <c:pt idx="1">
                  <c:v>12.8</c:v>
                </c:pt>
                <c:pt idx="2">
                  <c:v>13.3</c:v>
                </c:pt>
                <c:pt idx="3">
                  <c:v>5.3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3 až 4,9 let</c:v>
                </c:pt>
              </c:strCache>
            </c:strRef>
          </c:tx>
          <c:spPr>
            <a:solidFill>
              <a:srgbClr val="CCCCFF"/>
            </a:solidFill>
            <a:ln w="3192">
              <a:solidFill>
                <a:srgbClr val="000080"/>
              </a:solidFill>
              <a:prstDash val="solid"/>
            </a:ln>
          </c:spPr>
          <c:dLbls>
            <c:numFmt formatCode="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4.3</c:v>
                </c:pt>
                <c:pt idx="1">
                  <c:v>8</c:v>
                </c:pt>
                <c:pt idx="2">
                  <c:v>13.8</c:v>
                </c:pt>
                <c:pt idx="3">
                  <c:v>8.5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5 až 9,9 let</c:v>
                </c:pt>
              </c:strCache>
            </c:strRef>
          </c:tx>
          <c:spPr>
            <a:solidFill>
              <a:srgbClr val="FF99CC"/>
            </a:solidFill>
            <a:ln w="12767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</c:v>
                </c:pt>
                <c:pt idx="1">
                  <c:v>14.9</c:v>
                </c:pt>
                <c:pt idx="2">
                  <c:v>15.4</c:v>
                </c:pt>
                <c:pt idx="3">
                  <c:v>10.1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10 a více let</c:v>
                </c:pt>
              </c:strCache>
            </c:strRef>
          </c:tx>
          <c:spPr>
            <a:solidFill>
              <a:srgbClr val="993366"/>
            </a:solidFill>
            <a:ln w="12767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000080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8.5</c:v>
                </c:pt>
                <c:pt idx="1">
                  <c:v>19.100000000000001</c:v>
                </c:pt>
                <c:pt idx="2">
                  <c:v>20.7</c:v>
                </c:pt>
                <c:pt idx="3">
                  <c:v>13.8</c:v>
                </c:pt>
              </c:numCache>
            </c:numRef>
          </c:val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neví / bez odpovědi</c:v>
                </c:pt>
              </c:strCache>
            </c:strRef>
          </c:tx>
          <c:spPr>
            <a:solidFill>
              <a:srgbClr val="333333"/>
            </a:solidFill>
            <a:ln w="12767">
              <a:solidFill>
                <a:srgbClr val="000000"/>
              </a:solidFill>
              <a:prstDash val="solid"/>
            </a:ln>
          </c:spPr>
          <c:dLbls>
            <c:numFmt formatCode="0" sourceLinked="0"/>
            <c:spPr>
              <a:noFill/>
              <a:ln w="25535">
                <a:noFill/>
              </a:ln>
            </c:spPr>
            <c:txPr>
              <a:bodyPr/>
              <a:lstStyle/>
              <a:p>
                <a:pPr>
                  <a:defRPr sz="1206" b="1" i="0" u="none" strike="noStrike" baseline="0">
                    <a:solidFill>
                      <a:srgbClr val="FFFFFF"/>
                    </a:solidFill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dobrovolník / člen sdružení </c:v>
                </c:pt>
                <c:pt idx="1">
                  <c:v>člen vedení / člen s funkcí</c:v>
                </c:pt>
                <c:pt idx="2">
                  <c:v>zaměstnanec </c:v>
                </c:pt>
                <c:pt idx="3">
                  <c:v>funkcionář i zaměstnanec 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6.4</c:v>
                </c:pt>
                <c:pt idx="1">
                  <c:v>6.4</c:v>
                </c:pt>
                <c:pt idx="2">
                  <c:v>5.3</c:v>
                </c:pt>
                <c:pt idx="3">
                  <c:v>5.3</c:v>
                </c:pt>
              </c:numCache>
            </c:numRef>
          </c:val>
        </c:ser>
        <c:gapWidth val="90"/>
        <c:overlap val="100"/>
        <c:axId val="103787520"/>
        <c:axId val="103801600"/>
      </c:barChart>
      <c:catAx>
        <c:axId val="103787520"/>
        <c:scaling>
          <c:orientation val="maxMin"/>
        </c:scaling>
        <c:axPos val="l"/>
        <c:numFmt formatCode="General" sourceLinked="1"/>
        <c:tickLblPos val="nextTo"/>
        <c:spPr>
          <a:ln w="3192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106" b="0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3801600"/>
        <c:crosses val="autoZero"/>
        <c:lblAlgn val="ctr"/>
        <c:lblOffset val="100"/>
        <c:tickLblSkip val="1"/>
        <c:tickMarkSkip val="1"/>
      </c:catAx>
      <c:valAx>
        <c:axId val="103801600"/>
        <c:scaling>
          <c:orientation val="minMax"/>
          <c:max val="100"/>
          <c:min val="0"/>
        </c:scaling>
        <c:axPos val="b"/>
        <c:majorGridlines>
          <c:spPr>
            <a:ln w="12767">
              <a:solidFill>
                <a:srgbClr val="000080"/>
              </a:solidFill>
              <a:prstDash val="sysDash"/>
            </a:ln>
          </c:spPr>
        </c:majorGridlines>
        <c:numFmt formatCode="0" sourceLinked="0"/>
        <c:tickLblPos val="nextTo"/>
        <c:spPr>
          <a:ln w="3192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005" b="0" i="0" u="none" strike="noStrike" baseline="0">
                <a:solidFill>
                  <a:srgbClr val="000080"/>
                </a:solidFill>
                <a:latin typeface="Verdana"/>
                <a:ea typeface="Verdana"/>
                <a:cs typeface="Verdana"/>
              </a:defRPr>
            </a:pPr>
            <a:endParaRPr lang="cs-CZ"/>
          </a:p>
        </c:txPr>
        <c:crossAx val="103787520"/>
        <c:crosses val="max"/>
        <c:crossBetween val="between"/>
        <c:majorUnit val="10"/>
        <c:minorUnit val="5"/>
      </c:valAx>
      <c:spPr>
        <a:noFill/>
        <a:ln w="12767">
          <a:solidFill>
            <a:srgbClr val="C0C0C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306071871127637"/>
          <c:y val="6.7307692307692846E-2"/>
          <c:w val="0.20693928128872527"/>
          <c:h val="0.75480769230769829"/>
        </c:manualLayout>
      </c:layout>
      <c:spPr>
        <a:noFill/>
        <a:ln w="25535">
          <a:noFill/>
        </a:ln>
      </c:spPr>
      <c:txPr>
        <a:bodyPr/>
        <a:lstStyle/>
        <a:p>
          <a:pPr>
            <a:defRPr sz="1015" b="0" i="0" u="none" strike="noStrike" baseline="0">
              <a:solidFill>
                <a:srgbClr val="00008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6" b="1" i="0" u="none" strike="noStrike" baseline="0">
          <a:solidFill>
            <a:srgbClr val="000080"/>
          </a:solidFill>
          <a:latin typeface="Arial"/>
          <a:ea typeface="Arial"/>
          <a:cs typeface="Arial"/>
        </a:defRPr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0.02683</cdr:y>
    </cdr:from>
    <cdr:to>
      <cdr:x>0.65975</cdr:x>
      <cdr:y>0.07513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6" y="160534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0.02326</cdr:y>
    </cdr:from>
    <cdr:to>
      <cdr:x>0.65975</cdr:x>
      <cdr:y>0.07156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6" y="139129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0.02683</cdr:y>
    </cdr:from>
    <cdr:to>
      <cdr:x>0.65859</cdr:x>
      <cdr:y>0.07513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3" y="160534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0.02147</cdr:y>
    </cdr:from>
    <cdr:to>
      <cdr:x>0.65859</cdr:x>
      <cdr:y>0.06977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4" y="128427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0.02147</cdr:y>
    </cdr:from>
    <cdr:to>
      <cdr:x>0.65859</cdr:x>
      <cdr:y>0.06977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4" y="128427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0.04498</cdr:x>
      <cdr:y>0.03041</cdr:y>
    </cdr:from>
    <cdr:to>
      <cdr:x>0.6609</cdr:x>
      <cdr:y>0.07871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17387" y="181938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0.02504</cdr:y>
    </cdr:from>
    <cdr:to>
      <cdr:x>0.65975</cdr:x>
      <cdr:y>0.07335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5" y="149831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0.51524</cdr:x>
      <cdr:y>0.32725</cdr:y>
    </cdr:from>
    <cdr:to>
      <cdr:x>0.64614</cdr:x>
      <cdr:y>0.3913</cdr:y>
    </cdr:to>
    <cdr:sp macro="" textlink="">
      <cdr:nvSpPr>
        <cdr:cNvPr id="4" name="Přímá spojovací šipka 3"/>
        <cdr:cNvSpPr/>
      </cdr:nvSpPr>
      <cdr:spPr bwMode="auto">
        <a:xfrm xmlns:a="http://schemas.openxmlformats.org/drawingml/2006/main" flipH="1">
          <a:off x="3524250" y="2238376"/>
          <a:ext cx="895350" cy="43814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0.37738</cdr:x>
      <cdr:y>0.23812</cdr:y>
    </cdr:from>
    <cdr:to>
      <cdr:x>0.40517</cdr:x>
      <cdr:y>0.30128</cdr:y>
    </cdr:to>
    <cdr:sp macro="" textlink="">
      <cdr:nvSpPr>
        <cdr:cNvPr id="6" name="Přímá spojovací šipka 5"/>
        <cdr:cNvSpPr/>
      </cdr:nvSpPr>
      <cdr:spPr bwMode="auto">
        <a:xfrm xmlns:a="http://schemas.openxmlformats.org/drawingml/2006/main">
          <a:off x="2580909" y="1628514"/>
          <a:ext cx="190054" cy="431948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0.49435</cdr:x>
      <cdr:y>0.26319</cdr:y>
    </cdr:from>
    <cdr:to>
      <cdr:x>0.60576</cdr:x>
      <cdr:y>0.34953</cdr:y>
    </cdr:to>
    <cdr:sp macro="" textlink="">
      <cdr:nvSpPr>
        <cdr:cNvPr id="9" name="Přímá spojovací šipka 8"/>
        <cdr:cNvSpPr/>
      </cdr:nvSpPr>
      <cdr:spPr bwMode="auto">
        <a:xfrm xmlns:a="http://schemas.openxmlformats.org/drawingml/2006/main" flipH="1">
          <a:off x="3381374" y="1800226"/>
          <a:ext cx="762000" cy="59054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0.55284</cdr:x>
      <cdr:y>0.41159</cdr:y>
    </cdr:from>
    <cdr:to>
      <cdr:x>0.71995</cdr:x>
      <cdr:y>0.41827</cdr:y>
    </cdr:to>
    <cdr:sp macro="" textlink="">
      <cdr:nvSpPr>
        <cdr:cNvPr id="12" name="Přímá spojovací šipka 11"/>
        <cdr:cNvSpPr/>
      </cdr:nvSpPr>
      <cdr:spPr bwMode="auto">
        <a:xfrm xmlns:a="http://schemas.openxmlformats.org/drawingml/2006/main" flipH="1" flipV="1">
          <a:off x="3781425" y="2815266"/>
          <a:ext cx="1143000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0.51106</cdr:x>
      <cdr:y>0.27891</cdr:y>
    </cdr:from>
    <cdr:to>
      <cdr:x>0.62426</cdr:x>
      <cdr:y>0.38434</cdr:y>
    </cdr:to>
    <cdr:sp macro="" textlink="">
      <cdr:nvSpPr>
        <cdr:cNvPr id="13" name="Přímá spojovací šipka 12"/>
        <cdr:cNvSpPr/>
      </cdr:nvSpPr>
      <cdr:spPr bwMode="auto">
        <a:xfrm xmlns:a="http://schemas.openxmlformats.org/drawingml/2006/main" flipH="1">
          <a:off x="3495676" y="1907761"/>
          <a:ext cx="774278" cy="72114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0.38646</cdr:x>
      <cdr:y>0.39118</cdr:y>
    </cdr:from>
    <cdr:to>
      <cdr:x>0.43938</cdr:x>
      <cdr:y>0.39762</cdr:y>
    </cdr:to>
    <cdr:sp macro="" textlink="">
      <cdr:nvSpPr>
        <cdr:cNvPr id="7" name="Přímá spojovací šipka 6"/>
        <cdr:cNvSpPr/>
      </cdr:nvSpPr>
      <cdr:spPr bwMode="auto">
        <a:xfrm xmlns:a="http://schemas.openxmlformats.org/drawingml/2006/main" flipV="1">
          <a:off x="2695575" y="2668906"/>
          <a:ext cx="361950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0.38573</cdr:x>
      <cdr:y>0.40802</cdr:y>
    </cdr:from>
    <cdr:to>
      <cdr:x>0.4484</cdr:x>
      <cdr:y>0.44116</cdr:y>
    </cdr:to>
    <cdr:sp macro="" textlink="">
      <cdr:nvSpPr>
        <cdr:cNvPr id="8" name="Přímá spojovací šipka 7"/>
        <cdr:cNvSpPr/>
      </cdr:nvSpPr>
      <cdr:spPr bwMode="auto">
        <a:xfrm xmlns:a="http://schemas.openxmlformats.org/drawingml/2006/main" flipV="1">
          <a:off x="2638424" y="2790825"/>
          <a:ext cx="428625" cy="226693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0.40802</cdr:x>
      <cdr:y>0.41776</cdr:y>
    </cdr:from>
    <cdr:to>
      <cdr:x>0.47068</cdr:x>
      <cdr:y>0.47876</cdr:y>
    </cdr:to>
    <cdr:sp macro="" textlink="">
      <cdr:nvSpPr>
        <cdr:cNvPr id="10" name="Přímá spojovací šipka 9"/>
        <cdr:cNvSpPr/>
      </cdr:nvSpPr>
      <cdr:spPr bwMode="auto">
        <a:xfrm xmlns:a="http://schemas.openxmlformats.org/drawingml/2006/main" flipV="1">
          <a:off x="2790825" y="2857501"/>
          <a:ext cx="428625" cy="417192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0.40105</cdr:x>
      <cdr:y>0.42473</cdr:y>
    </cdr:from>
    <cdr:to>
      <cdr:x>0.48043</cdr:x>
      <cdr:y>0.51357</cdr:y>
    </cdr:to>
    <cdr:sp macro="" textlink="">
      <cdr:nvSpPr>
        <cdr:cNvPr id="11" name="Přímá spojovací šipka 10"/>
        <cdr:cNvSpPr/>
      </cdr:nvSpPr>
      <cdr:spPr bwMode="auto">
        <a:xfrm xmlns:a="http://schemas.openxmlformats.org/drawingml/2006/main" flipV="1">
          <a:off x="2743200" y="2905126"/>
          <a:ext cx="542925" cy="607691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0.42055</cdr:x>
      <cdr:y>0.42333</cdr:y>
    </cdr:from>
    <cdr:to>
      <cdr:x>0.49992</cdr:x>
      <cdr:y>0.54699</cdr:y>
    </cdr:to>
    <cdr:sp macro="" textlink="">
      <cdr:nvSpPr>
        <cdr:cNvPr id="14" name="Přímá spojovací šipka 13"/>
        <cdr:cNvSpPr/>
      </cdr:nvSpPr>
      <cdr:spPr bwMode="auto">
        <a:xfrm xmlns:a="http://schemas.openxmlformats.org/drawingml/2006/main" flipV="1">
          <a:off x="2876550" y="2895600"/>
          <a:ext cx="542925" cy="845815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0.52777</cdr:x>
      <cdr:y>0.46093</cdr:y>
    </cdr:from>
    <cdr:to>
      <cdr:x>0.53446</cdr:x>
      <cdr:y>0.49777</cdr:y>
    </cdr:to>
    <cdr:sp macro="" textlink="">
      <cdr:nvSpPr>
        <cdr:cNvPr id="15" name="Přímá spojovací šipka 14"/>
        <cdr:cNvSpPr/>
      </cdr:nvSpPr>
      <cdr:spPr bwMode="auto">
        <a:xfrm xmlns:a="http://schemas.openxmlformats.org/drawingml/2006/main" flipV="1">
          <a:off x="3609975" y="3152776"/>
          <a:ext cx="45719" cy="2520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0.58487</cdr:x>
      <cdr:y>0.4665</cdr:y>
    </cdr:from>
    <cdr:to>
      <cdr:x>0.65032</cdr:x>
      <cdr:y>0.49714</cdr:y>
    </cdr:to>
    <cdr:sp macro="" textlink="">
      <cdr:nvSpPr>
        <cdr:cNvPr id="16" name="Přímá spojovací šipka 15"/>
        <cdr:cNvSpPr/>
      </cdr:nvSpPr>
      <cdr:spPr bwMode="auto">
        <a:xfrm xmlns:a="http://schemas.openxmlformats.org/drawingml/2006/main" flipH="1" flipV="1">
          <a:off x="4000499" y="3190874"/>
          <a:ext cx="447675" cy="209551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0.57094</cdr:x>
      <cdr:y>0.48043</cdr:y>
    </cdr:from>
    <cdr:to>
      <cdr:x>0.66703</cdr:x>
      <cdr:y>0.53891</cdr:y>
    </cdr:to>
    <cdr:sp macro="" textlink="">
      <cdr:nvSpPr>
        <cdr:cNvPr id="17" name="Přímá spojovací šipka 16"/>
        <cdr:cNvSpPr/>
      </cdr:nvSpPr>
      <cdr:spPr bwMode="auto">
        <a:xfrm xmlns:a="http://schemas.openxmlformats.org/drawingml/2006/main" flipH="1" flipV="1">
          <a:off x="3905249" y="3286126"/>
          <a:ext cx="657225" cy="40005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0.32817</cdr:x>
      <cdr:y>0.31585</cdr:y>
    </cdr:from>
    <cdr:to>
      <cdr:x>0.35776</cdr:x>
      <cdr:y>0.33212</cdr:y>
    </cdr:to>
    <cdr:sp macro="" textlink="">
      <cdr:nvSpPr>
        <cdr:cNvPr id="9232" name="Přímá spojovací šipka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250663" y="2166248"/>
          <a:ext cx="202597" cy="111428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miter lim="800000"/>
          <a:headEnd/>
          <a:tailEnd type="arrow" w="med" len="med"/>
        </a:ln>
      </cdr:spPr>
    </cdr:sp>
  </cdr:relSizeAnchor>
  <cdr:relSizeAnchor xmlns:cdr="http://schemas.openxmlformats.org/drawingml/2006/chartDrawing">
    <cdr:from>
      <cdr:x>0.28769</cdr:x>
      <cdr:y>0.27813</cdr:y>
    </cdr:from>
    <cdr:to>
      <cdr:x>0.33963</cdr:x>
      <cdr:y>0.28581</cdr:y>
    </cdr:to>
    <cdr:sp macro="" textlink="">
      <cdr:nvSpPr>
        <cdr:cNvPr id="2" name="Přímá spojovací šipka 6"/>
        <cdr:cNvSpPr/>
      </cdr:nvSpPr>
      <cdr:spPr bwMode="auto">
        <a:xfrm xmlns:a="http://schemas.openxmlformats.org/drawingml/2006/main" flipV="1">
          <a:off x="2695575" y="2668906"/>
          <a:ext cx="361950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0.2212</cdr:x>
      <cdr:y>0.22001</cdr:y>
    </cdr:from>
    <cdr:to>
      <cdr:x>0.27313</cdr:x>
      <cdr:y>0.22744</cdr:y>
    </cdr:to>
    <cdr:sp macro="" textlink="">
      <cdr:nvSpPr>
        <cdr:cNvPr id="3" name="Přímá spojovací šipka 6"/>
        <cdr:cNvSpPr/>
      </cdr:nvSpPr>
      <cdr:spPr bwMode="auto">
        <a:xfrm xmlns:a="http://schemas.openxmlformats.org/drawingml/2006/main" flipV="1">
          <a:off x="2695575" y="2668906"/>
          <a:ext cx="361950" cy="45719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wrap="square" lIns="18288" tIns="0" rIns="0" bIns="0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0.38142</cdr:x>
      <cdr:y>0.35455</cdr:y>
    </cdr:from>
    <cdr:to>
      <cdr:x>0.41002</cdr:x>
      <cdr:y>0.37156</cdr:y>
    </cdr:to>
    <cdr:sp macro="" textlink="">
      <cdr:nvSpPr>
        <cdr:cNvPr id="9235" name="Přímá spojovací šipka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615337" y="2431312"/>
          <a:ext cx="195844" cy="116493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miter lim="800000"/>
          <a:headEnd/>
          <a:tailEnd type="arrow" w="med" len="med"/>
        </a:ln>
      </cdr:spPr>
    </cdr:sp>
  </cdr:relSizeAnchor>
  <cdr:relSizeAnchor xmlns:cdr="http://schemas.openxmlformats.org/drawingml/2006/chartDrawing">
    <cdr:from>
      <cdr:x>0.41002</cdr:x>
      <cdr:y>0.27716</cdr:y>
    </cdr:from>
    <cdr:to>
      <cdr:x>0.4415</cdr:x>
      <cdr:y>0.32131</cdr:y>
    </cdr:to>
    <cdr:sp macro="" textlink="">
      <cdr:nvSpPr>
        <cdr:cNvPr id="9236" name="Přímá spojovací šipka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rot="10800000" flipV="1">
          <a:off x="2804099" y="1895475"/>
          <a:ext cx="215325" cy="301926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miter lim="800000"/>
          <a:headEnd/>
          <a:tailEnd type="arrow" w="med" len="med"/>
        </a:ln>
      </cdr:spPr>
    </cdr:sp>
  </cdr:relSizeAnchor>
  <cdr:relSizeAnchor xmlns:cdr="http://schemas.openxmlformats.org/drawingml/2006/chartDrawing">
    <cdr:from>
      <cdr:x>0.43566</cdr:x>
      <cdr:y>0.32595</cdr:y>
    </cdr:from>
    <cdr:to>
      <cdr:x>0.46056</cdr:x>
      <cdr:y>0.34469</cdr:y>
    </cdr:to>
    <cdr:sp macro="" textlink="">
      <cdr:nvSpPr>
        <cdr:cNvPr id="9237" name="Přímá spojovací šipka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rot="10800000" flipV="1">
          <a:off x="2986765" y="2235468"/>
          <a:ext cx="170519" cy="128312"/>
        </a:xfrm>
        <a:prstGeom xmlns:a="http://schemas.openxmlformats.org/drawingml/2006/main" prst="bentConnector3">
          <a:avLst>
            <a:gd name="adj1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miter lim="800000"/>
          <a:headEnd/>
          <a:tailEnd type="arrow" w="med" len="med"/>
        </a:ln>
      </cdr:spPr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0.64865</cdr:x>
      <cdr:y>0.675</cdr:y>
    </cdr:from>
    <cdr:to>
      <cdr:x>0.98919</cdr:x>
      <cdr:y>0.7875</cdr:y>
    </cdr:to>
    <cdr:sp macro="" textlink="">
      <cdr:nvSpPr>
        <cdr:cNvPr id="2" name="Zaoblený obdélník 1"/>
        <cdr:cNvSpPr/>
      </cdr:nvSpPr>
      <cdr:spPr bwMode="auto">
        <a:xfrm xmlns:a="http://schemas.openxmlformats.org/drawingml/2006/main">
          <a:off x="2857520" y="2143140"/>
          <a:ext cx="1500198" cy="35719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00000"/>
          </a:solidFill>
          <a:prstDash val="solid"/>
          <a:round/>
          <a:headEnd type="none" w="sm" len="sm"/>
          <a:tailEnd type="none" w="sm" len="sm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cs-CZ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0.02683</cdr:y>
    </cdr:from>
    <cdr:to>
      <cdr:x>0.65975</cdr:x>
      <cdr:y>0.07513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6" y="160534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0.03041</cdr:y>
    </cdr:from>
    <cdr:to>
      <cdr:x>0.65859</cdr:x>
      <cdr:y>0.07871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4" y="181939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0.02147</cdr:y>
    </cdr:from>
    <cdr:to>
      <cdr:x>0.65975</cdr:x>
      <cdr:y>0.06977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5" y="128427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0.04498</cdr:x>
      <cdr:y>0.02862</cdr:y>
    </cdr:from>
    <cdr:to>
      <cdr:x>0.6609</cdr:x>
      <cdr:y>0.07692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17388" y="171236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0.03041</cdr:y>
    </cdr:from>
    <cdr:to>
      <cdr:x>0.65859</cdr:x>
      <cdr:y>0.07871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3" y="181938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0.04383</cdr:x>
      <cdr:y>0.02326</cdr:y>
    </cdr:from>
    <cdr:to>
      <cdr:x>0.65975</cdr:x>
      <cdr:y>0.07156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06686" y="139129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0.04498</cdr:x>
      <cdr:y>0.02326</cdr:y>
    </cdr:from>
    <cdr:to>
      <cdr:x>0.6609</cdr:x>
      <cdr:y>0.07156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417388" y="139129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0.04268</cdr:x>
      <cdr:y>0.02504</cdr:y>
    </cdr:from>
    <cdr:to>
      <cdr:x>0.65859</cdr:x>
      <cdr:y>0.07335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395983" y="149832"/>
          <a:ext cx="5715000" cy="288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Údaje</a:t>
          </a:r>
          <a:r>
            <a:rPr lang="cs-CZ" sz="1100" b="1" baseline="0">
              <a:solidFill>
                <a:srgbClr val="002060"/>
              </a:solidFill>
            </a:rPr>
            <a:t> jsou v %, součet velmi důležité + spíše důležité, resp. velmi spokojen(a) + spíše spokojen(a)</a:t>
          </a:r>
          <a:endParaRPr lang="cs-CZ" sz="1100" b="1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0.1361</cdr:x>
      <cdr:y>0.67263</cdr:y>
    </cdr:from>
    <cdr:to>
      <cdr:x>0.29412</cdr:x>
      <cdr:y>0.8229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262865" y="4024045"/>
          <a:ext cx="1466208" cy="8989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cs-CZ" sz="1100" b="1">
              <a:solidFill>
                <a:srgbClr val="002060"/>
              </a:solidFill>
            </a:rPr>
            <a:t>Počet speciálních škol</a:t>
          </a:r>
          <a:br>
            <a:rPr lang="cs-CZ" sz="1100" b="1">
              <a:solidFill>
                <a:srgbClr val="002060"/>
              </a:solidFill>
            </a:rPr>
          </a:br>
          <a:r>
            <a:rPr lang="cs-CZ" sz="1100" b="1" baseline="0">
              <a:solidFill>
                <a:srgbClr val="002060"/>
              </a:solidFill>
            </a:rPr>
            <a:t>byl hodnocen pouze</a:t>
          </a:r>
          <a:br>
            <a:rPr lang="cs-CZ" sz="1100" b="1" baseline="0">
              <a:solidFill>
                <a:srgbClr val="002060"/>
              </a:solidFill>
            </a:rPr>
          </a:br>
          <a:r>
            <a:rPr lang="cs-CZ" sz="1100" b="1" baseline="0">
              <a:solidFill>
                <a:srgbClr val="002060"/>
              </a:solidFill>
            </a:rPr>
            <a:t>rodiči dětí se ZP.</a:t>
          </a:r>
          <a:br>
            <a:rPr lang="cs-CZ" sz="1100" b="1" baseline="0">
              <a:solidFill>
                <a:srgbClr val="002060"/>
              </a:solidFill>
            </a:rPr>
          </a:br>
          <a:r>
            <a:rPr lang="cs-CZ" sz="1100" b="1" baseline="0">
              <a:solidFill>
                <a:srgbClr val="002060"/>
              </a:solidFill>
            </a:rPr>
            <a:t>Ostatní skupiny tento</a:t>
          </a:r>
          <a:br>
            <a:rPr lang="cs-CZ" sz="1100" b="1" baseline="0">
              <a:solidFill>
                <a:srgbClr val="002060"/>
              </a:solidFill>
            </a:rPr>
          </a:br>
          <a:r>
            <a:rPr lang="cs-CZ" sz="1100" b="1" baseline="0">
              <a:solidFill>
                <a:srgbClr val="002060"/>
              </a:solidFill>
            </a:rPr>
            <a:t>parametr nehodnotily.</a:t>
          </a:r>
          <a:endParaRPr lang="cs-CZ" sz="1100" b="1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CF9D-FB3F-4449-BD57-437240757DD4}" type="datetimeFigureOut">
              <a:rPr lang="cs-CZ" smtClean="0"/>
              <a:pPr/>
              <a:t>11.5.2010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A8A00-4B8B-4D35-97F3-5EDFF0BC5C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Klepnutím lze upravit styl předlohy podnadpisů.</a:t>
            </a:r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3A59-8612-42B3-A99A-34C0023731A6}" type="datetime1">
              <a:rPr lang="cs-CZ" noProof="0" smtClean="0"/>
              <a:pPr/>
              <a:t>11.5.2010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6090-CBBB-416C-A3F6-DB3E8BE7E1F9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přec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481498" y="6429396"/>
            <a:ext cx="44769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ctr"/>
            <a:fld id="{8A1283CF-7592-4999-AADA-D096347FF78D}" type="slidenum">
              <a:rPr lang="cs-CZ" noProof="0" smtClean="0"/>
              <a:pPr algn="ctr"/>
              <a:t>‹#›</a:t>
            </a:fld>
            <a:endParaRPr lang="cs-CZ" noProof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4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714480" y="142852"/>
            <a:ext cx="7186602" cy="714380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0033CC"/>
                </a:solidFill>
              </a:defRPr>
            </a:lvl1pPr>
          </a:lstStyle>
          <a:p>
            <a:r>
              <a:rPr lang="cs-CZ" noProof="0" smtClean="0"/>
              <a:t>Klepnutím lze upravit styl předlohy nadpisů.</a:t>
            </a:r>
            <a:endParaRPr lang="cs-CZ" noProof="0"/>
          </a:p>
        </p:txBody>
      </p:sp>
      <p:sp>
        <p:nvSpPr>
          <p:cNvPr id="13" name="Zástupný symbol pro obsah 2"/>
          <p:cNvSpPr>
            <a:spLocks noGrp="1"/>
          </p:cNvSpPr>
          <p:nvPr userDrawn="1">
            <p:ph sz="half" idx="1" hasCustomPrompt="1"/>
          </p:nvPr>
        </p:nvSpPr>
        <p:spPr>
          <a:xfrm>
            <a:off x="1785918" y="1357298"/>
            <a:ext cx="7072362" cy="4768865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00066"/>
                </a:solidFill>
              </a:defRPr>
            </a:lvl1pPr>
            <a:lvl2pPr>
              <a:defRPr sz="2000">
                <a:solidFill>
                  <a:srgbClr val="000066"/>
                </a:solidFill>
              </a:defRPr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cs-CZ" noProof="0" smtClean="0"/>
              <a:t>Gg</a:t>
            </a:r>
          </a:p>
          <a:p>
            <a:pPr lvl="1"/>
            <a:r>
              <a:rPr lang="cs-CZ" noProof="0" smtClean="0"/>
              <a:t>Gg</a:t>
            </a:r>
          </a:p>
          <a:p>
            <a:pPr lvl="2"/>
            <a:r>
              <a:rPr lang="cs-CZ" noProof="0" smtClean="0"/>
              <a:t>Ff</a:t>
            </a:r>
          </a:p>
          <a:p>
            <a:pPr lvl="3"/>
            <a:r>
              <a:rPr lang="cs-CZ" noProof="0" smtClean="0"/>
              <a:t>ff</a:t>
            </a:r>
          </a:p>
          <a:p>
            <a:pPr lvl="0"/>
            <a:endParaRPr lang="cs-CZ" b="1" noProof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nadpisů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481498" y="6429396"/>
            <a:ext cx="447692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ctr"/>
            <a:fld id="{784D2700-19E2-4DCC-94A7-A88AA956B080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463" y="6143644"/>
            <a:ext cx="960131" cy="67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>
                <a:solidFill>
                  <a:srgbClr val="000066"/>
                </a:solidFill>
              </a:defRPr>
            </a:lvl1pPr>
            <a:lvl2pPr>
              <a:defRPr sz="2000">
                <a:solidFill>
                  <a:srgbClr val="000066"/>
                </a:solidFill>
              </a:defRPr>
            </a:lvl2pPr>
            <a:lvl3pPr>
              <a:defRPr sz="1800">
                <a:solidFill>
                  <a:srgbClr val="000066"/>
                </a:solidFill>
              </a:defRPr>
            </a:lvl3pPr>
            <a:lvl4pPr>
              <a:defRPr sz="1600">
                <a:solidFill>
                  <a:srgbClr val="000066"/>
                </a:solidFill>
              </a:defRPr>
            </a:lvl4pPr>
            <a:lvl5pPr>
              <a:defRPr sz="140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obsah 2"/>
          <p:cNvSpPr>
            <a:spLocks noGrp="1"/>
          </p:cNvSpPr>
          <p:nvPr>
            <p:ph sz="half" idx="13"/>
          </p:nvPr>
        </p:nvSpPr>
        <p:spPr>
          <a:xfrm>
            <a:off x="4786314" y="1617681"/>
            <a:ext cx="4038600" cy="4525963"/>
          </a:xfrm>
        </p:spPr>
        <p:txBody>
          <a:bodyPr/>
          <a:lstStyle>
            <a:lvl1pPr>
              <a:defRPr sz="2200">
                <a:solidFill>
                  <a:srgbClr val="000066"/>
                </a:solidFill>
              </a:defRPr>
            </a:lvl1pPr>
            <a:lvl2pPr>
              <a:defRPr sz="2000">
                <a:solidFill>
                  <a:srgbClr val="000066"/>
                </a:solidFill>
              </a:defRPr>
            </a:lvl2pPr>
            <a:lvl3pPr>
              <a:defRPr sz="1800">
                <a:solidFill>
                  <a:srgbClr val="000066"/>
                </a:solidFill>
              </a:defRPr>
            </a:lvl3pPr>
            <a:lvl4pPr>
              <a:defRPr sz="1600">
                <a:solidFill>
                  <a:srgbClr val="000066"/>
                </a:solidFill>
              </a:defRPr>
            </a:lvl4pPr>
            <a:lvl5pPr>
              <a:defRPr sz="140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68346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 dirty="0" err="1" smtClean="0"/>
              <a:t>Klepnutím</a:t>
            </a:r>
            <a:r>
              <a:rPr lang="en-US" noProof="0" dirty="0" smtClean="0"/>
              <a:t> </a:t>
            </a:r>
            <a:r>
              <a:rPr lang="en-US" noProof="0" dirty="0" err="1" smtClean="0"/>
              <a:t>lze</a:t>
            </a:r>
            <a:r>
              <a:rPr lang="en-US" noProof="0" dirty="0" smtClean="0"/>
              <a:t> </a:t>
            </a:r>
            <a:r>
              <a:rPr lang="en-US" noProof="0" dirty="0" err="1" smtClean="0"/>
              <a:t>upravit</a:t>
            </a:r>
            <a:r>
              <a:rPr lang="en-US" noProof="0" dirty="0" smtClean="0"/>
              <a:t> </a:t>
            </a:r>
            <a:r>
              <a:rPr lang="en-US" noProof="0" dirty="0" err="1" smtClean="0"/>
              <a:t>styl</a:t>
            </a:r>
            <a:r>
              <a:rPr lang="en-US" noProof="0" dirty="0" smtClean="0"/>
              <a:t> </a:t>
            </a:r>
            <a:r>
              <a:rPr lang="en-US" noProof="0" dirty="0" err="1" smtClean="0"/>
              <a:t>předlohy</a:t>
            </a:r>
            <a:r>
              <a:rPr lang="en-US" noProof="0" dirty="0" smtClean="0"/>
              <a:t> </a:t>
            </a:r>
            <a:r>
              <a:rPr lang="en-US" noProof="0" dirty="0" err="1" smtClean="0"/>
              <a:t>nadpisů</a:t>
            </a:r>
            <a:r>
              <a:rPr lang="en-US" noProof="0" dirty="0" smtClean="0"/>
              <a:t>.</a:t>
            </a:r>
            <a:endParaRPr lang="en-US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481498" y="6429396"/>
            <a:ext cx="447692" cy="365125"/>
          </a:xfrm>
          <a:ln>
            <a:noFill/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ctr"/>
            <a:fld id="{5902A87D-56C2-45DC-9B9C-8B4F672FAA6A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463" y="6143644"/>
            <a:ext cx="960131" cy="673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Zástupný symbol pro obsah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572560" cy="5000660"/>
          </a:xfrm>
        </p:spPr>
        <p:txBody>
          <a:bodyPr/>
          <a:lstStyle>
            <a:lvl1pPr>
              <a:defRPr sz="2200">
                <a:solidFill>
                  <a:srgbClr val="000066"/>
                </a:solidFill>
              </a:defRPr>
            </a:lvl1pPr>
            <a:lvl2pPr>
              <a:defRPr sz="2000">
                <a:solidFill>
                  <a:srgbClr val="000066"/>
                </a:solidFill>
              </a:defRPr>
            </a:lvl2pPr>
            <a:lvl3pPr>
              <a:defRPr sz="1800">
                <a:solidFill>
                  <a:srgbClr val="000066"/>
                </a:solidFill>
              </a:defRPr>
            </a:lvl3pPr>
            <a:lvl4pPr>
              <a:defRPr sz="1600">
                <a:solidFill>
                  <a:srgbClr val="000066"/>
                </a:solidFill>
              </a:defRPr>
            </a:lvl4pPr>
            <a:lvl5pPr>
              <a:defRPr sz="1400">
                <a:solidFill>
                  <a:srgbClr val="0000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20537" y="142852"/>
            <a:ext cx="923495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FB1B-66E0-42BD-BD93-C2A49E5EF858}" type="datetime1">
              <a:rPr lang="cs-CZ" smtClean="0"/>
              <a:pPr/>
              <a:t>11.5.2010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6090-CBBB-416C-A3F6-DB3E8BE7E1F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7C73-B680-4C58-8282-FAB2521F682D}" type="datetime1">
              <a:rPr lang="cs-CZ" smtClean="0"/>
              <a:pPr/>
              <a:t>11.5.2010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6090-CBBB-416C-A3F6-DB3E8BE7E1F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C76D-6572-4B39-B81D-16F1CDCBE91A}" type="datetime1">
              <a:rPr lang="cs-CZ" smtClean="0"/>
              <a:pPr/>
              <a:t>11.5.2010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6090-CBBB-416C-A3F6-DB3E8BE7E1F9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6" r:id="rId5"/>
    <p:sldLayoutId id="2147483657" r:id="rId6"/>
  </p:sldLayoutIdLst>
  <p:transition>
    <p:split orient="vert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0.x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152400" y="2568575"/>
            <a:ext cx="8991600" cy="2432061"/>
          </a:xfrm>
          <a:prstGeom prst="rect">
            <a:avLst/>
          </a:prstGeom>
          <a:ln/>
        </p:spPr>
        <p:txBody>
          <a:bodyPr vert="horz" lIns="90000" tIns="82080" rIns="90000" bIns="468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Monitoring řešení dětské problematiky</a:t>
            </a:r>
            <a:br>
              <a:rPr lang="cs-CZ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cs-CZ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ČR II – děti se zdravotním postižením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cs-CZ" sz="2800" b="1" i="0" u="none" strike="noStrike" kern="1200" cap="none" spc="0" normalizeH="0" baseline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Konference Ohrožené dítě</a:t>
            </a:r>
            <a:r>
              <a:rPr lang="cs-CZ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2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Andel</a:t>
            </a:r>
            <a:r>
              <a:rPr lang="en-US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’s</a:t>
            </a:r>
            <a:r>
              <a:rPr lang="cs-CZ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Hotel, Praha, 12. května 2010</a:t>
            </a:r>
            <a:endParaRPr kumimoji="0" lang="cs-CZ" sz="2800" b="1" i="0" u="none" strike="noStrike" kern="1200" cap="none" spc="0" normalizeH="0" baseline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250950"/>
            <a:ext cx="8686800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4738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VÝZKUM TRHU, MÉDIÍ, VEŘEJNÉHO MÍNĚNÍ,  VÝVOJ A DISTRIBUCE SOFTWARE</a:t>
            </a:r>
          </a:p>
          <a:p>
            <a:pPr algn="ctr">
              <a:lnSpc>
                <a:spcPct val="93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MEDIAN, Národních hrdinů 73, CZ 190 12 Praha 9, tel.: +420 225 301 111, fax: +420 225 301 101, http: //www.</a:t>
            </a:r>
            <a:r>
              <a:rPr lang="cs-CZ" sz="900" b="1" dirty="0" err="1" smtClean="0">
                <a:solidFill>
                  <a:srgbClr val="0000CC"/>
                </a:solidFill>
                <a:latin typeface="Calibri" pitchFamily="34" charset="0"/>
              </a:rPr>
              <a:t>median.cz</a:t>
            </a: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, e-mail: </a:t>
            </a:r>
            <a:r>
              <a:rPr lang="cs-CZ" sz="900" b="1" dirty="0" err="1" smtClean="0">
                <a:solidFill>
                  <a:srgbClr val="0000CC"/>
                </a:solidFill>
                <a:latin typeface="Calibri" pitchFamily="34" charset="0"/>
              </a:rPr>
              <a:t>median</a:t>
            </a: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@</a:t>
            </a:r>
            <a:r>
              <a:rPr lang="cs-CZ" sz="900" b="1" dirty="0" err="1" smtClean="0">
                <a:solidFill>
                  <a:srgbClr val="0000CC"/>
                </a:solidFill>
                <a:latin typeface="Calibri" pitchFamily="34" charset="0"/>
              </a:rPr>
              <a:t>median.cz</a:t>
            </a:r>
            <a:endParaRPr lang="cs-CZ" sz="9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19400" y="1784350"/>
            <a:ext cx="3581400" cy="433388"/>
          </a:xfrm>
          <a:prstGeom prst="rect">
            <a:avLst/>
          </a:prstGeom>
          <a:noFill/>
          <a:ln w="6480" cap="rnd">
            <a:solidFill>
              <a:srgbClr val="000066"/>
            </a:solidFill>
            <a:prstDash val="sysDot"/>
            <a:miter lim="800000"/>
            <a:headEnd/>
            <a:tailEnd/>
          </a:ln>
          <a:effectLst/>
        </p:spPr>
        <p:txBody>
          <a:bodyPr lIns="90000" tIns="54738" rIns="90000" bIns="46800">
            <a:spAutoFit/>
          </a:bodyPr>
          <a:lstStyle/>
          <a:p>
            <a:pPr algn="ctr">
              <a:lnSpc>
                <a:spcPct val="93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Oficiální partner KANTAR MEDIA GROUP </a:t>
            </a:r>
          </a:p>
          <a:p>
            <a:pPr algn="ctr">
              <a:lnSpc>
                <a:spcPct val="93000"/>
              </a:lnSpc>
              <a:spcBef>
                <a:spcPts val="563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900" b="1" dirty="0" smtClean="0">
                <a:solidFill>
                  <a:srgbClr val="0000CC"/>
                </a:solidFill>
                <a:latin typeface="Calibri" pitchFamily="34" charset="0"/>
              </a:rPr>
              <a:t>pro Českou republiku a Slovenskou republiku</a:t>
            </a:r>
            <a:endParaRPr lang="cs-CZ" sz="9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775" y="173038"/>
            <a:ext cx="163036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857760"/>
            <a:ext cx="2357454" cy="1823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Dotazování v kvantitativní části projektu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Kvantitativní části projektu byly realizovány pomocí </a:t>
            </a:r>
            <a:r>
              <a:rPr lang="cs-CZ" b="1" dirty="0" smtClean="0">
                <a:solidFill>
                  <a:srgbClr val="C00000"/>
                </a:solidFill>
              </a:rPr>
              <a:t>osobních rozhovorů tazatelů</a:t>
            </a:r>
            <a:r>
              <a:rPr lang="cs-CZ" dirty="0" smtClean="0"/>
              <a:t> s respondenty na základě dotazníků se záznamem odpovědí respondenta do papírového dotazníku (</a:t>
            </a:r>
            <a:r>
              <a:rPr lang="cs-CZ" b="1" dirty="0" smtClean="0">
                <a:solidFill>
                  <a:srgbClr val="C00000"/>
                </a:solidFill>
              </a:rPr>
              <a:t>PAPI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Dotazníky </a:t>
            </a:r>
            <a:r>
              <a:rPr lang="cs-CZ" b="1" dirty="0" smtClean="0"/>
              <a:t>obsahovaly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Identifikační údaje respondenta</a:t>
            </a:r>
          </a:p>
          <a:p>
            <a:pPr lvl="1"/>
            <a:r>
              <a:rPr lang="cs-CZ" dirty="0" smtClean="0"/>
              <a:t>Identifikační údaje organizace (pro státní a neziskové organizace)</a:t>
            </a:r>
          </a:p>
          <a:p>
            <a:pPr lvl="1"/>
            <a:r>
              <a:rPr lang="cs-CZ" dirty="0" smtClean="0"/>
              <a:t>Společnou část (stejnou ve všech dotaznících) týkající se problémů péče</a:t>
            </a:r>
            <a:br>
              <a:rPr lang="cs-CZ" dirty="0" smtClean="0"/>
            </a:br>
            <a:r>
              <a:rPr lang="cs-CZ" dirty="0" smtClean="0"/>
              <a:t>o děti se zdravotním postižením u nás</a:t>
            </a:r>
          </a:p>
          <a:p>
            <a:pPr lvl="1"/>
            <a:r>
              <a:rPr lang="cs-CZ" dirty="0" smtClean="0"/>
              <a:t>Speciální část týkající se dané cílové skupiny.</a:t>
            </a:r>
          </a:p>
          <a:p>
            <a:r>
              <a:rPr lang="cs-CZ" b="1" dirty="0" smtClean="0"/>
              <a:t>Výběr respondentů</a:t>
            </a:r>
            <a:r>
              <a:rPr lang="cs-CZ" dirty="0" smtClean="0"/>
              <a:t> byl realizován:</a:t>
            </a:r>
          </a:p>
          <a:p>
            <a:pPr lvl="1"/>
            <a:r>
              <a:rPr lang="cs-CZ" dirty="0" smtClean="0"/>
              <a:t>Metodou nepravděpodobnostního kvótního výběru (rodiče dětí se ZP, veřejnost České republiky)</a:t>
            </a:r>
          </a:p>
          <a:p>
            <a:pPr lvl="1"/>
            <a:r>
              <a:rPr lang="cs-CZ" dirty="0" smtClean="0"/>
              <a:t>Metodou náhodného pravděpodobnostního výběru z databází (státní</a:t>
            </a:r>
            <a:br>
              <a:rPr lang="cs-CZ" dirty="0" smtClean="0"/>
            </a:br>
            <a:r>
              <a:rPr lang="cs-CZ" dirty="0" smtClean="0"/>
              <a:t>a příspěvkové organizace, neziskové organizace)</a:t>
            </a:r>
          </a:p>
          <a:p>
            <a:r>
              <a:rPr lang="cs-CZ" dirty="0" smtClean="0"/>
              <a:t>Terénní sběr dat probíhal </a:t>
            </a:r>
            <a:r>
              <a:rPr lang="cs-CZ" b="1" dirty="0" smtClean="0">
                <a:solidFill>
                  <a:srgbClr val="C00000"/>
                </a:solidFill>
              </a:rPr>
              <a:t>v únoru a březnu 2010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Problém při sběru dat mezi neziskovými organizacemi!!!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Počty získaných dotazníků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572560" cy="500066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Rodiče dětí se zdravotním postižením = 200 respondentů</a:t>
            </a:r>
            <a:endParaRPr lang="cs-CZ" i="1" dirty="0" smtClean="0"/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Státní a příspěvkové organizace = 200 respondentů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Neziskové organizace = 188 respondentů</a:t>
            </a:r>
          </a:p>
          <a:p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Veřejnost = 1200 respondentů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78595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Struktura vzorků respondentů</a:t>
            </a:r>
            <a:br>
              <a:rPr lang="cs-CZ" sz="3600" dirty="0" smtClean="0"/>
            </a:br>
            <a:r>
              <a:rPr lang="cs-CZ" sz="2200" dirty="0" smtClean="0"/>
              <a:t>Struktura vzorku rodičů</a:t>
            </a:r>
            <a:br>
              <a:rPr lang="cs-CZ" sz="2200" dirty="0" smtClean="0"/>
            </a:br>
            <a:r>
              <a:rPr lang="cs-CZ" sz="2200" dirty="0" smtClean="0"/>
              <a:t>Struktura vzorku státních a příspěvkových organizací</a:t>
            </a:r>
            <a:br>
              <a:rPr lang="cs-CZ" sz="2200" dirty="0" smtClean="0"/>
            </a:br>
            <a:r>
              <a:rPr lang="cs-CZ" sz="2200" dirty="0" smtClean="0"/>
              <a:t>Struktura vzorku neziskových organizací</a:t>
            </a:r>
            <a:br>
              <a:rPr lang="cs-CZ" sz="2200" dirty="0" smtClean="0"/>
            </a:br>
            <a:r>
              <a:rPr lang="cs-CZ" sz="2200" dirty="0" smtClean="0"/>
              <a:t>Struktura vzorku populace</a:t>
            </a:r>
            <a:endParaRPr lang="en-US" sz="22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12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struktura vzorku rodičů dětí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13</a:t>
            </a:fld>
            <a:endParaRPr lang="en-US" dirty="0"/>
          </a:p>
        </p:txBody>
      </p:sp>
      <p:grpSp>
        <p:nvGrpSpPr>
          <p:cNvPr id="49" name="Skupina 48"/>
          <p:cNvGrpSpPr/>
          <p:nvPr/>
        </p:nvGrpSpPr>
        <p:grpSpPr>
          <a:xfrm>
            <a:off x="285720" y="1357320"/>
            <a:ext cx="8858280" cy="5357828"/>
            <a:chOff x="285720" y="1285860"/>
            <a:chExt cx="8858280" cy="5357828"/>
          </a:xfrm>
        </p:grpSpPr>
        <p:pic>
          <p:nvPicPr>
            <p:cNvPr id="30" name="Obrázek 8" descr="mapa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285860"/>
              <a:ext cx="8757492" cy="535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ovéPole 9"/>
            <p:cNvSpPr txBox="1">
              <a:spLocks noChangeArrowheads="1"/>
            </p:cNvSpPr>
            <p:nvPr/>
          </p:nvSpPr>
          <p:spPr bwMode="auto">
            <a:xfrm>
              <a:off x="2907771" y="3209183"/>
              <a:ext cx="92126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PHA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38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2" name="TextovéPole 10"/>
            <p:cNvSpPr txBox="1">
              <a:spLocks noChangeArrowheads="1"/>
            </p:cNvSpPr>
            <p:nvPr/>
          </p:nvSpPr>
          <p:spPr bwMode="auto">
            <a:xfrm>
              <a:off x="2057376" y="2247521"/>
              <a:ext cx="127559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ÚSTECKÝ </a:t>
              </a: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17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3" name="TextovéPole 11"/>
            <p:cNvSpPr txBox="1">
              <a:spLocks noChangeArrowheads="1"/>
            </p:cNvSpPr>
            <p:nvPr/>
          </p:nvSpPr>
          <p:spPr bwMode="auto">
            <a:xfrm>
              <a:off x="498289" y="2737510"/>
              <a:ext cx="141735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KARLOVARSKÝ </a:t>
              </a: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6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4" name="TextovéPole 12"/>
            <p:cNvSpPr txBox="1">
              <a:spLocks noChangeArrowheads="1"/>
            </p:cNvSpPr>
            <p:nvPr/>
          </p:nvSpPr>
          <p:spPr bwMode="auto">
            <a:xfrm>
              <a:off x="852650" y="3827393"/>
              <a:ext cx="127559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PLZEŇSKÝ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8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5" name="TextovéPole 13"/>
            <p:cNvSpPr txBox="1">
              <a:spLocks noChangeArrowheads="1"/>
            </p:cNvSpPr>
            <p:nvPr/>
          </p:nvSpPr>
          <p:spPr bwMode="auto">
            <a:xfrm>
              <a:off x="2340841" y="4995126"/>
              <a:ext cx="1346459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JIHOČESKÝ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14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6" name="TextovéPole 14"/>
            <p:cNvSpPr txBox="1">
              <a:spLocks noChangeArrowheads="1"/>
            </p:cNvSpPr>
            <p:nvPr/>
          </p:nvSpPr>
          <p:spPr bwMode="auto">
            <a:xfrm>
              <a:off x="2624306" y="3758704"/>
              <a:ext cx="1629924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STŘEDOČESKÝ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26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7" name="TextovéPole 15"/>
            <p:cNvSpPr txBox="1">
              <a:spLocks noChangeArrowheads="1"/>
            </p:cNvSpPr>
            <p:nvPr/>
          </p:nvSpPr>
          <p:spPr bwMode="auto">
            <a:xfrm>
              <a:off x="4254230" y="4582985"/>
              <a:ext cx="127559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VYSOČINA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16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8" name="TextovéPole 16"/>
            <p:cNvSpPr txBox="1">
              <a:spLocks noChangeArrowheads="1"/>
            </p:cNvSpPr>
            <p:nvPr/>
          </p:nvSpPr>
          <p:spPr bwMode="auto">
            <a:xfrm>
              <a:off x="3545567" y="2041451"/>
              <a:ext cx="127559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LIBERECKÝ </a:t>
              </a: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5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39" name="TextovéPole 17"/>
            <p:cNvSpPr txBox="1">
              <a:spLocks noChangeArrowheads="1"/>
            </p:cNvSpPr>
            <p:nvPr/>
          </p:nvSpPr>
          <p:spPr bwMode="auto">
            <a:xfrm>
              <a:off x="4608560" y="2728352"/>
              <a:ext cx="1346459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KRÁLOVÉ-</a:t>
              </a:r>
            </a:p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HRADECKÝ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7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0" name="TextovéPole 18"/>
            <p:cNvSpPr txBox="1">
              <a:spLocks noChangeArrowheads="1"/>
            </p:cNvSpPr>
            <p:nvPr/>
          </p:nvSpPr>
          <p:spPr bwMode="auto">
            <a:xfrm>
              <a:off x="4892025" y="3758704"/>
              <a:ext cx="1417325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PARDUBICKÝ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8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1" name="TextovéPole 19"/>
            <p:cNvSpPr txBox="1">
              <a:spLocks noChangeArrowheads="1"/>
            </p:cNvSpPr>
            <p:nvPr/>
          </p:nvSpPr>
          <p:spPr bwMode="auto">
            <a:xfrm>
              <a:off x="5033758" y="5682027"/>
              <a:ext cx="1771657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JIHOMORAVSKÝ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10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2" name="TextovéPole 20"/>
            <p:cNvSpPr txBox="1">
              <a:spLocks noChangeArrowheads="1"/>
            </p:cNvSpPr>
            <p:nvPr/>
          </p:nvSpPr>
          <p:spPr bwMode="auto">
            <a:xfrm>
              <a:off x="6309350" y="4582985"/>
              <a:ext cx="1488192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OLOMOUCKÝ 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10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3" name="TextovéPole 21"/>
            <p:cNvSpPr txBox="1">
              <a:spLocks noChangeArrowheads="1"/>
            </p:cNvSpPr>
            <p:nvPr/>
          </p:nvSpPr>
          <p:spPr bwMode="auto">
            <a:xfrm>
              <a:off x="6876280" y="5338576"/>
              <a:ext cx="1204727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ZLÍNSKÝ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14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4" name="TextovéPole 22"/>
            <p:cNvSpPr txBox="1">
              <a:spLocks noChangeArrowheads="1"/>
            </p:cNvSpPr>
            <p:nvPr/>
          </p:nvSpPr>
          <p:spPr bwMode="auto">
            <a:xfrm>
              <a:off x="7159745" y="3896084"/>
              <a:ext cx="1275592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2813"/>
              <a:r>
                <a:rPr lang="cs-CZ" sz="1200" b="1" dirty="0">
                  <a:solidFill>
                    <a:srgbClr val="000066"/>
                  </a:solidFill>
                </a:rPr>
                <a:t>MORAVSKO-SLEZSKÝ</a:t>
              </a:r>
              <a:endParaRPr lang="en-US" sz="1200" b="1" dirty="0">
                <a:solidFill>
                  <a:srgbClr val="000066"/>
                </a:solidFill>
              </a:endParaRPr>
            </a:p>
            <a:p>
              <a:pPr algn="ctr" defTabSz="912813"/>
              <a:r>
                <a:rPr lang="cs-CZ" sz="1200" b="1" dirty="0" smtClean="0">
                  <a:solidFill>
                    <a:srgbClr val="000066"/>
                  </a:solidFill>
                </a:rPr>
                <a:t>21</a:t>
              </a:r>
              <a:endParaRPr lang="cs-CZ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45" name="Text Box 9"/>
            <p:cNvSpPr txBox="1">
              <a:spLocks noChangeArrowheads="1"/>
            </p:cNvSpPr>
            <p:nvPr/>
          </p:nvSpPr>
          <p:spPr bwMode="auto">
            <a:xfrm>
              <a:off x="6025895" y="1354534"/>
              <a:ext cx="2976403" cy="340735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6800" rIns="90000" bIns="46800" numCol="2">
              <a:spAutoFit/>
            </a:bodyPr>
            <a:lstStyle/>
            <a:p>
              <a:pPr defTabSz="449263"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 dirty="0">
                <a:solidFill>
                  <a:srgbClr val="000066"/>
                </a:solidFill>
              </a:endParaRPr>
            </a:p>
            <a:p>
              <a:pPr defTabSz="449263"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endParaRPr lang="en-GB" sz="1600" b="1" dirty="0">
                <a:solidFill>
                  <a:srgbClr val="000066"/>
                </a:solidFill>
              </a:endParaRPr>
            </a:p>
          </p:txBody>
        </p: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4751868" y="1337759"/>
              <a:ext cx="4392132" cy="525401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cs-CZ" sz="1400" b="1" dirty="0">
                  <a:solidFill>
                    <a:srgbClr val="000066"/>
                  </a:solidFill>
                </a:rPr>
                <a:t>POČET DOTÁZANÝCH RODIČŮ V </a:t>
              </a:r>
              <a:r>
                <a:rPr lang="cs-CZ" sz="1400" b="1" dirty="0" smtClean="0">
                  <a:solidFill>
                    <a:srgbClr val="000066"/>
                  </a:solidFill>
                </a:rPr>
                <a:t>KRAJÍCH</a:t>
              </a:r>
            </a:p>
            <a:p>
              <a:pPr algn="ctr" defTabSz="449263"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2813" algn="l"/>
                  <a:tab pos="1827213" algn="l"/>
                  <a:tab pos="2741613" algn="l"/>
                  <a:tab pos="3656013" algn="l"/>
                  <a:tab pos="4570413" algn="l"/>
                  <a:tab pos="5484813" algn="l"/>
                  <a:tab pos="6399213" algn="l"/>
                  <a:tab pos="7313613" algn="l"/>
                  <a:tab pos="8228013" algn="l"/>
                  <a:tab pos="9142413" algn="l"/>
                  <a:tab pos="10056813" algn="l"/>
                </a:tabLst>
              </a:pPr>
              <a:r>
                <a:rPr lang="cs-CZ" sz="1400" b="1" dirty="0" smtClean="0">
                  <a:solidFill>
                    <a:srgbClr val="000066"/>
                  </a:solidFill>
                </a:rPr>
                <a:t>Celkem dotázáno: 200 rodičů ZP dětí</a:t>
              </a:r>
              <a:endParaRPr lang="cs-CZ" sz="1400" b="1" dirty="0">
                <a:solidFill>
                  <a:srgbClr val="000066"/>
                </a:solidFill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6072198" y="1978244"/>
              <a:ext cx="2976371" cy="736354"/>
            </a:xfrm>
            <a:prstGeom prst="rect">
              <a:avLst/>
            </a:prstGeom>
            <a:solidFill>
              <a:srgbClr val="DDDBF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lvl="1" indent="0" defTabSz="912813">
                <a:spcBef>
                  <a:spcPts val="600"/>
                </a:spcBef>
                <a:buClr>
                  <a:schemeClr val="tx1"/>
                </a:buClr>
              </a:pPr>
              <a:r>
                <a:rPr lang="cs-CZ" sz="1200" b="1" dirty="0" smtClean="0">
                  <a:solidFill>
                    <a:srgbClr val="000066"/>
                  </a:solidFill>
                  <a:latin typeface="Verdana" pitchFamily="34" charset="0"/>
                </a:rPr>
                <a:t>Procentuální zastoupení respondentů odpovídá rozložení populace ČR podle regionů.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rodičů podle typu postižení dítěte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57488" y="5544844"/>
            <a:ext cx="5357850" cy="813114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buClr>
                <a:schemeClr val="tx1"/>
              </a:buClr>
            </a:pPr>
            <a:r>
              <a:rPr lang="cs-CZ" sz="12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marL="0" lvl="1" indent="0" defTabSz="912813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000066"/>
                </a:solidFill>
                <a:latin typeface="Verdana" pitchFamily="34" charset="0"/>
              </a:rPr>
              <a:t>18% dotázaných rodičů uvádí, že jejich ZP dítě má více postižení</a:t>
            </a:r>
            <a:endParaRPr lang="cs-CZ" sz="1200" b="1" dirty="0">
              <a:solidFill>
                <a:srgbClr val="000066"/>
              </a:solidFill>
              <a:latin typeface="Verdana" pitchFamily="34" charset="0"/>
            </a:endParaRPr>
          </a:p>
        </p:txBody>
      </p:sp>
      <p:graphicFrame>
        <p:nvGraphicFramePr>
          <p:cNvPr id="6" name="Graf 5"/>
          <p:cNvGraphicFramePr/>
          <p:nvPr/>
        </p:nvGraphicFramePr>
        <p:xfrm>
          <a:off x="357158" y="1397000"/>
          <a:ext cx="8501122" cy="446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7200918" y="5000636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1" dirty="0" smtClean="0">
                <a:solidFill>
                  <a:srgbClr val="000066"/>
                </a:solidFill>
              </a:rPr>
              <a:t>% dotázaných</a:t>
            </a:r>
            <a:endParaRPr lang="en-GB" sz="1050" b="1" dirty="0">
              <a:solidFill>
                <a:srgbClr val="00006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86578" y="2071678"/>
            <a:ext cx="21431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000066"/>
                </a:solidFill>
                <a:sym typeface="Symbol"/>
              </a:rPr>
              <a:t>Poruchy jsou kombinované:  </a:t>
            </a:r>
            <a:r>
              <a:rPr lang="en-GB" sz="1200" b="1" dirty="0" smtClean="0">
                <a:solidFill>
                  <a:srgbClr val="000066"/>
                </a:solidFill>
                <a:sym typeface="Symbol"/>
              </a:rPr>
              <a:t></a:t>
            </a:r>
            <a:r>
              <a:rPr lang="cs-CZ" sz="1200" b="1" dirty="0" smtClean="0">
                <a:solidFill>
                  <a:srgbClr val="000066"/>
                </a:solidFill>
                <a:sym typeface="Symbol"/>
              </a:rPr>
              <a:t> %</a:t>
            </a:r>
            <a:r>
              <a:rPr lang="en-US" sz="1200" b="1" dirty="0" smtClean="0">
                <a:solidFill>
                  <a:srgbClr val="000066"/>
                </a:solidFill>
                <a:sym typeface="Symbol"/>
              </a:rPr>
              <a:t>&gt;</a:t>
            </a:r>
            <a:r>
              <a:rPr lang="cs-CZ" sz="1200" b="1" dirty="0" smtClean="0">
                <a:solidFill>
                  <a:srgbClr val="000066"/>
                </a:solidFill>
                <a:sym typeface="Symbol"/>
              </a:rPr>
              <a:t> 100%</a:t>
            </a:r>
            <a:endParaRPr lang="en-GB" sz="1200" b="1" dirty="0">
              <a:solidFill>
                <a:srgbClr val="000066"/>
              </a:solidFill>
            </a:endParaRPr>
          </a:p>
        </p:txBody>
      </p:sp>
      <p:graphicFrame>
        <p:nvGraphicFramePr>
          <p:cNvPr id="9" name="Graf 8"/>
          <p:cNvGraphicFramePr/>
          <p:nvPr/>
        </p:nvGraphicFramePr>
        <p:xfrm>
          <a:off x="4929190" y="2928934"/>
          <a:ext cx="3929090" cy="200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857884" y="2794811"/>
            <a:ext cx="2357454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</a:rPr>
              <a:t>HRUBŠÍ KATEGORIE</a:t>
            </a:r>
            <a:endParaRPr lang="en-GB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Graf 10"/>
          <p:cNvGraphicFramePr/>
          <p:nvPr/>
        </p:nvGraphicFramePr>
        <p:xfrm>
          <a:off x="428596" y="5468942"/>
          <a:ext cx="2643206" cy="1389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428596" y="5286388"/>
            <a:ext cx="2214578" cy="26161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>
                <a:solidFill>
                  <a:srgbClr val="000066"/>
                </a:solidFill>
              </a:rPr>
              <a:t>KOMBINOVANÁ POŠKOZENÍ</a:t>
            </a:r>
            <a:endParaRPr lang="en-GB" sz="1100" b="1" dirty="0">
              <a:solidFill>
                <a:srgbClr val="000066"/>
              </a:solidFill>
            </a:endParaRPr>
          </a:p>
        </p:txBody>
      </p:sp>
      <p:sp>
        <p:nvSpPr>
          <p:cNvPr id="13" name="Zahnutá šipka doprava 12"/>
          <p:cNvSpPr/>
          <p:nvPr/>
        </p:nvSpPr>
        <p:spPr bwMode="auto">
          <a:xfrm>
            <a:off x="71406" y="4157693"/>
            <a:ext cx="438693" cy="1557323"/>
          </a:xfrm>
          <a:prstGeom prst="curvedRightArrow">
            <a:avLst>
              <a:gd name="adj1" fmla="val 21316"/>
              <a:gd name="adj2" fmla="val 113469"/>
              <a:gd name="adj3" fmla="val 25000"/>
            </a:avLst>
          </a:prstGeom>
          <a:solidFill>
            <a:srgbClr val="FF9933"/>
          </a:solidFill>
          <a:ln w="9525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E" charset="-1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  <p:bldP spid="7" grpId="0"/>
      <p:bldP spid="8" grpId="0" animBg="1"/>
      <p:bldGraphic spid="9" grpId="1">
        <p:bldAsOne/>
      </p:bldGraphic>
      <p:bldP spid="10" grpId="1" animBg="1"/>
      <p:bldGraphic spid="11" grpId="0">
        <p:bldAsOne/>
      </p:bldGraphic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rodičů – stupeň postižení, věk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15</a:t>
            </a:fld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85720" y="5143512"/>
            <a:ext cx="8501122" cy="642942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200" b="1" dirty="0" smtClean="0">
                <a:solidFill>
                  <a:srgbClr val="000066"/>
                </a:solidFill>
                <a:latin typeface="Verdana" pitchFamily="34" charset="0"/>
              </a:rPr>
              <a:t> většina mladších děti z výběrového souboru (do 14 let) má přiznán nižší stupeň postižení (1. nebo 2.), naopak u mladistvých 15 – 18 let má většina přiznán vyšší stupeň ZP (3. nebo 4.)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2844" y="1500175"/>
            <a:ext cx="4786346" cy="309958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Který </a:t>
            </a:r>
            <a:r>
              <a:rPr lang="cs-CZ" sz="1400" b="1" dirty="0">
                <a:solidFill>
                  <a:schemeClr val="bg1"/>
                </a:solidFill>
              </a:rPr>
              <a:t>stupeň postižení byl vašemu dítěti přiznán?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72034" y="1500174"/>
            <a:ext cx="4000560" cy="309958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Věk dítěte se zdravotním postižením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 7"/>
          <p:cNvGraphicFramePr/>
          <p:nvPr/>
        </p:nvGraphicFramePr>
        <p:xfrm>
          <a:off x="428596" y="2121091"/>
          <a:ext cx="442915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/>
          <p:cNvGraphicFramePr/>
          <p:nvPr/>
        </p:nvGraphicFramePr>
        <p:xfrm>
          <a:off x="4714844" y="2143116"/>
          <a:ext cx="442915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357422" y="4286256"/>
            <a:ext cx="2214578" cy="307777"/>
          </a:xfrm>
          <a:prstGeom prst="rect">
            <a:avLst/>
          </a:prstGeom>
          <a:solidFill>
            <a:srgbClr val="FFC993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0066"/>
                </a:solidFill>
              </a:rPr>
              <a:t>1. + 2. stupeň ZP:  62%</a:t>
            </a:r>
            <a:endParaRPr lang="en-GB" sz="1400" b="1" dirty="0">
              <a:solidFill>
                <a:srgbClr val="000066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406" y="1928802"/>
            <a:ext cx="2357454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3. + 4. stupeň ZP:  36%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58148" y="2192529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</a:rPr>
              <a:t>2 - 5 let</a:t>
            </a:r>
            <a:endParaRPr lang="en-GB" sz="1400" b="1" dirty="0" smtClean="0">
              <a:solidFill>
                <a:srgbClr val="000066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929586" y="4121355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000066"/>
                </a:solidFill>
              </a:rPr>
              <a:t>6 - 10 let</a:t>
            </a:r>
            <a:endParaRPr lang="en-GB" sz="1400" b="1" dirty="0" smtClean="0">
              <a:solidFill>
                <a:srgbClr val="000066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29190" y="4143380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 smtClean="0">
                <a:solidFill>
                  <a:srgbClr val="000066"/>
                </a:solidFill>
              </a:rPr>
              <a:t>11 - 14 let</a:t>
            </a:r>
            <a:endParaRPr lang="en-GB" sz="1400" b="1" dirty="0" smtClean="0">
              <a:solidFill>
                <a:srgbClr val="000066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2066" y="2121091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b="1" dirty="0" smtClean="0">
                <a:solidFill>
                  <a:srgbClr val="000066"/>
                </a:solidFill>
              </a:rPr>
              <a:t>15 - 18 let</a:t>
            </a:r>
            <a:endParaRPr lang="en-GB" sz="1400" b="1" dirty="0" smtClean="0">
              <a:solidFill>
                <a:srgbClr val="000066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214346" y="421481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1" dirty="0" smtClean="0">
                <a:solidFill>
                  <a:srgbClr val="000066"/>
                </a:solidFill>
              </a:rPr>
              <a:t>% dotázaných</a:t>
            </a:r>
            <a:endParaRPr lang="en-GB" sz="105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struktura vzorku státních organizací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16</a:t>
            </a:fld>
            <a:endParaRPr lang="en-US" dirty="0"/>
          </a:p>
        </p:txBody>
      </p:sp>
      <p:pic>
        <p:nvPicPr>
          <p:cNvPr id="5" name="Obrázek 8" descr="ma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11909"/>
            <a:ext cx="8786842" cy="554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2857500" y="3071813"/>
            <a:ext cx="12827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PHA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14 (2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0 / 8 / 4)</a:t>
            </a:r>
          </a:p>
        </p:txBody>
      </p:sp>
      <p:sp>
        <p:nvSpPr>
          <p:cNvPr id="7" name="TextovéPole 10"/>
          <p:cNvSpPr txBox="1">
            <a:spLocks noChangeArrowheads="1"/>
          </p:cNvSpPr>
          <p:nvPr/>
        </p:nvSpPr>
        <p:spPr bwMode="auto">
          <a:xfrm>
            <a:off x="2000250" y="2071688"/>
            <a:ext cx="1285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ÚSTECKÝ </a:t>
            </a: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19 (5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2 / 8 / 4)</a:t>
            </a:r>
          </a:p>
        </p:txBody>
      </p:sp>
      <p:sp>
        <p:nvSpPr>
          <p:cNvPr id="8" name="TextovéPole 11"/>
          <p:cNvSpPr txBox="1">
            <a:spLocks noChangeArrowheads="1"/>
          </p:cNvSpPr>
          <p:nvPr/>
        </p:nvSpPr>
        <p:spPr bwMode="auto">
          <a:xfrm>
            <a:off x="285750" y="2581275"/>
            <a:ext cx="15716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KARLOVARSKÝ </a:t>
            </a: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4 (0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2 / 0 / 2)</a:t>
            </a:r>
          </a:p>
        </p:txBody>
      </p:sp>
      <p:sp>
        <p:nvSpPr>
          <p:cNvPr id="9" name="TextovéPole 12"/>
          <p:cNvSpPr txBox="1">
            <a:spLocks noChangeArrowheads="1"/>
          </p:cNvSpPr>
          <p:nvPr/>
        </p:nvSpPr>
        <p:spPr bwMode="auto">
          <a:xfrm>
            <a:off x="785813" y="3714750"/>
            <a:ext cx="1285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PLZEŇSKÝ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11 (3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3 / 2 / 3) </a:t>
            </a:r>
          </a:p>
        </p:txBody>
      </p:sp>
      <p:sp>
        <p:nvSpPr>
          <p:cNvPr id="10" name="TextovéPole 13"/>
          <p:cNvSpPr txBox="1">
            <a:spLocks noChangeArrowheads="1"/>
          </p:cNvSpPr>
          <p:nvPr/>
        </p:nvSpPr>
        <p:spPr bwMode="auto">
          <a:xfrm>
            <a:off x="2286000" y="4929188"/>
            <a:ext cx="14938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JIHOČESKÝ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en-US" sz="1200" b="1">
                <a:solidFill>
                  <a:srgbClr val="000066"/>
                </a:solidFill>
              </a:rPr>
              <a:t> </a:t>
            </a:r>
            <a:r>
              <a:rPr lang="cs-CZ" sz="1200" b="1">
                <a:solidFill>
                  <a:srgbClr val="000066"/>
                </a:solidFill>
              </a:rPr>
              <a:t>18 (5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5 / 4 / 4)</a:t>
            </a:r>
          </a:p>
        </p:txBody>
      </p:sp>
      <p:sp>
        <p:nvSpPr>
          <p:cNvPr id="11" name="TextovéPole 14"/>
          <p:cNvSpPr txBox="1">
            <a:spLocks noChangeArrowheads="1"/>
          </p:cNvSpPr>
          <p:nvPr/>
        </p:nvSpPr>
        <p:spPr bwMode="auto">
          <a:xfrm>
            <a:off x="2571750" y="3643313"/>
            <a:ext cx="16430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STŘEDOČESKÝ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12 (0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4 / 5 / 3)</a:t>
            </a:r>
          </a:p>
        </p:txBody>
      </p:sp>
      <p:sp>
        <p:nvSpPr>
          <p:cNvPr id="12" name="TextovéPole 15"/>
          <p:cNvSpPr txBox="1">
            <a:spLocks noChangeArrowheads="1"/>
          </p:cNvSpPr>
          <p:nvPr/>
        </p:nvSpPr>
        <p:spPr bwMode="auto">
          <a:xfrm>
            <a:off x="4214813" y="4500563"/>
            <a:ext cx="1285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VYSOČINA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13 (4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4 / 4 / 1)</a:t>
            </a:r>
          </a:p>
        </p:txBody>
      </p:sp>
      <p:sp>
        <p:nvSpPr>
          <p:cNvPr id="13" name="TextovéPole 16"/>
          <p:cNvSpPr txBox="1">
            <a:spLocks noChangeArrowheads="1"/>
          </p:cNvSpPr>
          <p:nvPr/>
        </p:nvSpPr>
        <p:spPr bwMode="auto">
          <a:xfrm>
            <a:off x="3500438" y="1857375"/>
            <a:ext cx="1285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LIBERECKÝ </a:t>
            </a: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7 (0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3 / 2 / 2)</a:t>
            </a:r>
          </a:p>
        </p:txBody>
      </p:sp>
      <p:sp>
        <p:nvSpPr>
          <p:cNvPr id="14" name="TextovéPole 17"/>
          <p:cNvSpPr txBox="1">
            <a:spLocks noChangeArrowheads="1"/>
          </p:cNvSpPr>
          <p:nvPr/>
        </p:nvSpPr>
        <p:spPr bwMode="auto">
          <a:xfrm>
            <a:off x="4572000" y="2571750"/>
            <a:ext cx="1357313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KRÁLOVÉ-</a:t>
            </a: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HRADECKÝ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13 (5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2 / 6 / 0) </a:t>
            </a:r>
          </a:p>
        </p:txBody>
      </p:sp>
      <p:sp>
        <p:nvSpPr>
          <p:cNvPr id="15" name="TextovéPole 18"/>
          <p:cNvSpPr txBox="1">
            <a:spLocks noChangeArrowheads="1"/>
          </p:cNvSpPr>
          <p:nvPr/>
        </p:nvSpPr>
        <p:spPr bwMode="auto">
          <a:xfrm>
            <a:off x="4857750" y="3643313"/>
            <a:ext cx="1428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PARDUBICKÝ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8 (2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1 / 5 / 0)</a:t>
            </a:r>
          </a:p>
        </p:txBody>
      </p:sp>
      <p:sp>
        <p:nvSpPr>
          <p:cNvPr id="16" name="TextovéPole 19"/>
          <p:cNvSpPr txBox="1">
            <a:spLocks noChangeArrowheads="1"/>
          </p:cNvSpPr>
          <p:nvPr/>
        </p:nvSpPr>
        <p:spPr bwMode="auto">
          <a:xfrm>
            <a:off x="5000625" y="5643563"/>
            <a:ext cx="178593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JIHOMORAVSKÝ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28 (12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1 / 10 / 5)</a:t>
            </a:r>
          </a:p>
        </p:txBody>
      </p:sp>
      <p:sp>
        <p:nvSpPr>
          <p:cNvPr id="17" name="TextovéPole 20"/>
          <p:cNvSpPr txBox="1">
            <a:spLocks noChangeArrowheads="1"/>
          </p:cNvSpPr>
          <p:nvPr/>
        </p:nvSpPr>
        <p:spPr bwMode="auto">
          <a:xfrm>
            <a:off x="6286500" y="4500563"/>
            <a:ext cx="15001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OLOMOUCKÝ 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6 (4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1 / 0 / 1)</a:t>
            </a:r>
          </a:p>
        </p:txBody>
      </p:sp>
      <p:sp>
        <p:nvSpPr>
          <p:cNvPr id="18" name="TextovéPole 21"/>
          <p:cNvSpPr txBox="1">
            <a:spLocks noChangeArrowheads="1"/>
          </p:cNvSpPr>
          <p:nvPr/>
        </p:nvSpPr>
        <p:spPr bwMode="auto">
          <a:xfrm>
            <a:off x="6804025" y="5286375"/>
            <a:ext cx="14398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ZLÍNSKÝ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27 (10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3 / 11 / 3) </a:t>
            </a:r>
          </a:p>
        </p:txBody>
      </p:sp>
      <p:sp>
        <p:nvSpPr>
          <p:cNvPr id="19" name="TextovéPole 22"/>
          <p:cNvSpPr txBox="1">
            <a:spLocks noChangeArrowheads="1"/>
          </p:cNvSpPr>
          <p:nvPr/>
        </p:nvSpPr>
        <p:spPr bwMode="auto">
          <a:xfrm>
            <a:off x="7143750" y="3786188"/>
            <a:ext cx="1285875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MORAVSKO-SLEZSKÝ</a:t>
            </a:r>
            <a:endParaRPr lang="en-US" sz="1200" b="1">
              <a:solidFill>
                <a:srgbClr val="000066"/>
              </a:solidFill>
            </a:endParaRPr>
          </a:p>
          <a:p>
            <a:pPr algn="ctr" defTabSz="912813"/>
            <a:r>
              <a:rPr lang="cs-CZ" sz="1200" b="1">
                <a:solidFill>
                  <a:srgbClr val="000066"/>
                </a:solidFill>
              </a:rPr>
              <a:t>20 (8</a:t>
            </a:r>
            <a:r>
              <a:rPr lang="en-US" sz="1200" b="1">
                <a:solidFill>
                  <a:srgbClr val="000066"/>
                </a:solidFill>
              </a:rPr>
              <a:t> / </a:t>
            </a:r>
            <a:r>
              <a:rPr lang="cs-CZ" sz="1200" b="1">
                <a:solidFill>
                  <a:srgbClr val="000066"/>
                </a:solidFill>
              </a:rPr>
              <a:t>4 / 6 / 2)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000760" y="1142984"/>
            <a:ext cx="3000396" cy="58695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 numCol="2">
            <a:spAutoFit/>
          </a:bodyPr>
          <a:lstStyle/>
          <a:p>
            <a:pPr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dirty="0">
              <a:solidFill>
                <a:srgbClr val="000066"/>
              </a:solidFill>
            </a:endParaRPr>
          </a:p>
          <a:p>
            <a:pPr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b="1" dirty="0">
              <a:solidFill>
                <a:srgbClr val="000066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059278" y="1285860"/>
            <a:ext cx="5084754" cy="525401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>
                <a:solidFill>
                  <a:srgbClr val="000066"/>
                </a:solidFill>
              </a:rPr>
              <a:t>POČET RESPONDENTŮ CELKEM (KÚ a MÚ / SZ / ŠKOLY a SPC / PPP) </a:t>
            </a:r>
          </a:p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>
                <a:solidFill>
                  <a:srgbClr val="000066"/>
                </a:solidFill>
              </a:rPr>
              <a:t>200 (60 </a:t>
            </a:r>
            <a:r>
              <a:rPr lang="en-US" sz="1400" b="1" dirty="0">
                <a:solidFill>
                  <a:srgbClr val="000066"/>
                </a:solidFill>
              </a:rPr>
              <a:t>/ </a:t>
            </a:r>
            <a:r>
              <a:rPr lang="cs-CZ" sz="1400" b="1" dirty="0">
                <a:solidFill>
                  <a:srgbClr val="000066"/>
                </a:solidFill>
              </a:rPr>
              <a:t>35 / 71 / 34)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6286512" y="1847847"/>
            <a:ext cx="2500330" cy="1152525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lvl="1" indent="-176213" defTabSz="912813"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cs-CZ" sz="1200" b="1" dirty="0" smtClean="0">
                <a:solidFill>
                  <a:srgbClr val="000066"/>
                </a:solidFill>
                <a:latin typeface="Arial" pitchFamily="34" charset="0"/>
              </a:rPr>
              <a:t>Struktura respondentů v krajích byla stanovena podle počtu jednotlivých subjektů</a:t>
            </a:r>
            <a:br>
              <a:rPr lang="cs-CZ" sz="12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cs-CZ" sz="1200" b="1" dirty="0" smtClean="0">
                <a:solidFill>
                  <a:srgbClr val="000066"/>
                </a:solidFill>
                <a:latin typeface="Arial" pitchFamily="34" charset="0"/>
              </a:rPr>
              <a:t>v databázi, která byla shromážděna během úvodní části projektu.</a:t>
            </a:r>
            <a:endParaRPr lang="cs-CZ" sz="1200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státních organizací – typ organizace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17</a:t>
            </a:fld>
            <a:endParaRPr lang="en-US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98434" y="1357298"/>
          <a:ext cx="5830888" cy="5213350"/>
        </p:xfrm>
        <a:graphic>
          <a:graphicData uri="http://schemas.openxmlformats.org/presentationml/2006/ole">
            <p:oleObj spid="_x0000_s1026" name="Graf" r:id="rId3" imgW="7086600" imgH="6334125" progId="MSGraph.Chart.8">
              <p:embed followColorScheme="full"/>
            </p:oleObj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57620" y="5373688"/>
            <a:ext cx="1514475" cy="7874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000" b="0">
                <a:solidFill>
                  <a:srgbClr val="333399"/>
                </a:solidFill>
                <a:latin typeface="Avenir 65" charset="-18"/>
                <a:cs typeface="Arial" pitchFamily="34" charset="0"/>
              </a:rPr>
              <a:t>Uzavřená ot</a:t>
            </a:r>
            <a:r>
              <a:rPr lang="cs-CZ" sz="1000" b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á</a:t>
            </a:r>
            <a:r>
              <a:rPr lang="cs-CZ" sz="1000" b="0">
                <a:solidFill>
                  <a:srgbClr val="333399"/>
                </a:solidFill>
                <a:latin typeface="Avenir 65" charset="-18"/>
                <a:cs typeface="Arial" pitchFamily="34" charset="0"/>
              </a:rPr>
              <a:t>zka. </a:t>
            </a:r>
          </a:p>
          <a:p>
            <a:pPr algn="ctr">
              <a:spcBef>
                <a:spcPct val="50000"/>
              </a:spcBef>
            </a:pPr>
            <a:r>
              <a:rPr lang="cs-CZ" sz="1000" b="0">
                <a:solidFill>
                  <a:srgbClr val="333399"/>
                </a:solidFill>
                <a:latin typeface="Avenir 65" charset="-18"/>
                <a:cs typeface="Arial" pitchFamily="34" charset="0"/>
              </a:rPr>
              <a:t>Jedna možná odpověď (součet odpovědí je 100%).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flipV="1">
            <a:off x="5795963" y="1773238"/>
            <a:ext cx="1871662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 sz="1800" b="0">
              <a:solidFill>
                <a:schemeClr val="tx1"/>
              </a:solidFill>
              <a:latin typeface="Avenir 65" charset="-18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86398" y="1773238"/>
            <a:ext cx="2643188" cy="279180"/>
          </a:xfrm>
          <a:prstGeom prst="rect">
            <a:avLst/>
          </a:prstGeom>
          <a:solidFill>
            <a:schemeClr val="bg1">
              <a:alpha val="0"/>
            </a:schemeClr>
          </a:solidFill>
          <a:ln w="9398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200" b="0" dirty="0" smtClean="0">
                <a:solidFill>
                  <a:schemeClr val="bg1"/>
                </a:solidFill>
                <a:latin typeface="Verdana" pitchFamily="34" charset="0"/>
              </a:rPr>
              <a:t>Seskupení do 4 kat.</a:t>
            </a:r>
            <a:endParaRPr lang="en-GB" sz="12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4067175" y="2349500"/>
          <a:ext cx="520065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 animBg="1"/>
      <p:bldP spid="10" grpId="0" animBg="1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státních organizací – pozice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7158" y="1357298"/>
            <a:ext cx="2571768" cy="309958"/>
          </a:xfrm>
          <a:prstGeom prst="rect">
            <a:avLst/>
          </a:prstGeom>
          <a:solidFill>
            <a:srgbClr val="000066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Pozice respondenta v organizaci: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500298" y="1214422"/>
          <a:ext cx="4857784" cy="391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0826" y="5047868"/>
            <a:ext cx="4606926" cy="309958"/>
          </a:xfrm>
          <a:prstGeom prst="rect">
            <a:avLst/>
          </a:prstGeom>
          <a:solidFill>
            <a:srgbClr val="000066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Délka praxe v oblasti péče o děti se zdravotním postižením: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26"/>
          <p:cNvGraphicFramePr>
            <a:graphicFrameLocks noChangeAspect="1"/>
          </p:cNvGraphicFramePr>
          <p:nvPr/>
        </p:nvGraphicFramePr>
        <p:xfrm>
          <a:off x="179388" y="5000636"/>
          <a:ext cx="8321702" cy="1773237"/>
        </p:xfrm>
        <a:graphic>
          <a:graphicData uri="http://schemas.openxmlformats.org/presentationml/2006/ole">
            <p:oleObj spid="_x0000_s2051" name="Graf" r:id="rId4" imgW="8239125" imgH="2019300" progId="MSGraph.Chart.8">
              <p:embed/>
            </p:oleObj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027988" y="1125538"/>
            <a:ext cx="350837" cy="2746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200">
                <a:solidFill>
                  <a:schemeClr val="tx2"/>
                </a:solidFill>
                <a:latin typeface="Arial" pitchFamily="34" charset="0"/>
                <a:cs typeface="Times New Roman" pitchFamily="18" charset="0"/>
              </a:rPr>
              <a:t>%</a:t>
            </a:r>
            <a:endParaRPr lang="en-GB" sz="120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43504" y="5072074"/>
            <a:ext cx="1214446" cy="2857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lvl="1" indent="-176213" algn="ctr" defTabSz="9128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</a:rPr>
              <a:t>Ø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 =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17 let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1" grpId="0">
        <p:bldAsOne/>
      </p:bldGraphic>
      <p:bldP spid="8" grpId="0" animBg="1"/>
      <p:bldOleChart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struktura vzorku neziskových</a:t>
            </a:r>
            <a:br>
              <a:rPr lang="cs-CZ" dirty="0" smtClean="0"/>
            </a:br>
            <a:r>
              <a:rPr lang="cs-CZ" dirty="0" smtClean="0"/>
              <a:t>organizací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19</a:t>
            </a:fld>
            <a:endParaRPr lang="en-US" dirty="0"/>
          </a:p>
        </p:txBody>
      </p:sp>
      <p:grpSp>
        <p:nvGrpSpPr>
          <p:cNvPr id="21" name="Skupina 20"/>
          <p:cNvGrpSpPr/>
          <p:nvPr/>
        </p:nvGrpSpPr>
        <p:grpSpPr>
          <a:xfrm>
            <a:off x="214313" y="1251904"/>
            <a:ext cx="8929687" cy="5391784"/>
            <a:chOff x="214313" y="1251904"/>
            <a:chExt cx="8929687" cy="5391784"/>
          </a:xfrm>
        </p:grpSpPr>
        <p:pic>
          <p:nvPicPr>
            <p:cNvPr id="5" name="Obrázek 8" descr="mapa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251904"/>
              <a:ext cx="8542366" cy="539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ovéPole 9"/>
            <p:cNvSpPr txBox="1">
              <a:spLocks noChangeArrowheads="1"/>
            </p:cNvSpPr>
            <p:nvPr/>
          </p:nvSpPr>
          <p:spPr bwMode="auto">
            <a:xfrm>
              <a:off x="3000375" y="2928938"/>
              <a:ext cx="708025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PHA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43</a:t>
              </a:r>
              <a:r>
                <a:rPr lang="en-US" sz="1200" b="1">
                  <a:solidFill>
                    <a:srgbClr val="000066"/>
                  </a:solidFill>
                </a:rPr>
                <a:t> </a:t>
              </a:r>
              <a:endParaRPr lang="cs-CZ" sz="1200" b="1">
                <a:solidFill>
                  <a:srgbClr val="000066"/>
                </a:solidFill>
              </a:endParaRPr>
            </a:p>
          </p:txBody>
        </p:sp>
        <p:sp>
          <p:nvSpPr>
            <p:cNvPr id="7" name="TextovéPole 10"/>
            <p:cNvSpPr txBox="1">
              <a:spLocks noChangeArrowheads="1"/>
            </p:cNvSpPr>
            <p:nvPr/>
          </p:nvSpPr>
          <p:spPr bwMode="auto">
            <a:xfrm>
              <a:off x="2000250" y="2000250"/>
              <a:ext cx="928688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ÚSTECKÝ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8" name="TextovéPole 11"/>
            <p:cNvSpPr txBox="1">
              <a:spLocks noChangeArrowheads="1"/>
            </p:cNvSpPr>
            <p:nvPr/>
          </p:nvSpPr>
          <p:spPr bwMode="auto">
            <a:xfrm>
              <a:off x="214313" y="2428875"/>
              <a:ext cx="1477962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KARLOVARSKÝ</a:t>
              </a: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9" name="TextovéPole 12"/>
            <p:cNvSpPr txBox="1">
              <a:spLocks noChangeArrowheads="1"/>
            </p:cNvSpPr>
            <p:nvPr/>
          </p:nvSpPr>
          <p:spPr bwMode="auto">
            <a:xfrm>
              <a:off x="928688" y="3714750"/>
              <a:ext cx="1000125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PLZEŇSKÝ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12 </a:t>
              </a:r>
            </a:p>
          </p:txBody>
        </p:sp>
        <p:sp>
          <p:nvSpPr>
            <p:cNvPr id="10" name="TextovéPole 13"/>
            <p:cNvSpPr txBox="1">
              <a:spLocks noChangeArrowheads="1"/>
            </p:cNvSpPr>
            <p:nvPr/>
          </p:nvSpPr>
          <p:spPr bwMode="auto">
            <a:xfrm>
              <a:off x="2357438" y="4929188"/>
              <a:ext cx="1143000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JIHOČESKÝ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12</a:t>
              </a:r>
            </a:p>
          </p:txBody>
        </p:sp>
        <p:sp>
          <p:nvSpPr>
            <p:cNvPr id="11" name="TextovéPole 14"/>
            <p:cNvSpPr txBox="1">
              <a:spLocks noChangeArrowheads="1"/>
            </p:cNvSpPr>
            <p:nvPr/>
          </p:nvSpPr>
          <p:spPr bwMode="auto">
            <a:xfrm>
              <a:off x="2571750" y="3643313"/>
              <a:ext cx="1357313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STŘEDOČESKÝ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17</a:t>
              </a:r>
            </a:p>
          </p:txBody>
        </p:sp>
        <p:sp>
          <p:nvSpPr>
            <p:cNvPr id="12" name="TextovéPole 15"/>
            <p:cNvSpPr txBox="1">
              <a:spLocks noChangeArrowheads="1"/>
            </p:cNvSpPr>
            <p:nvPr/>
          </p:nvSpPr>
          <p:spPr bwMode="auto">
            <a:xfrm>
              <a:off x="4214813" y="4500563"/>
              <a:ext cx="1000125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VYSOČINA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9</a:t>
              </a:r>
            </a:p>
          </p:txBody>
        </p:sp>
        <p:sp>
          <p:nvSpPr>
            <p:cNvPr id="13" name="TextovéPole 16"/>
            <p:cNvSpPr txBox="1">
              <a:spLocks noChangeArrowheads="1"/>
            </p:cNvSpPr>
            <p:nvPr/>
          </p:nvSpPr>
          <p:spPr bwMode="auto">
            <a:xfrm>
              <a:off x="3571875" y="1714500"/>
              <a:ext cx="1071563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LIBERECKÝ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5</a:t>
              </a:r>
            </a:p>
          </p:txBody>
        </p:sp>
        <p:sp>
          <p:nvSpPr>
            <p:cNvPr id="14" name="TextovéPole 17"/>
            <p:cNvSpPr txBox="1">
              <a:spLocks noChangeArrowheads="1"/>
            </p:cNvSpPr>
            <p:nvPr/>
          </p:nvSpPr>
          <p:spPr bwMode="auto">
            <a:xfrm>
              <a:off x="4714875" y="2500313"/>
              <a:ext cx="1071563" cy="646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KRÁLOVÉ-</a:t>
              </a: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HRADECKÝ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8</a:t>
              </a:r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4929188" y="3643313"/>
              <a:ext cx="1214437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PARDUBICKÝ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9 </a:t>
              </a:r>
            </a:p>
          </p:txBody>
        </p:sp>
        <p:sp>
          <p:nvSpPr>
            <p:cNvPr id="16" name="TextovéPole 19"/>
            <p:cNvSpPr txBox="1">
              <a:spLocks noChangeArrowheads="1"/>
            </p:cNvSpPr>
            <p:nvPr/>
          </p:nvSpPr>
          <p:spPr bwMode="auto">
            <a:xfrm>
              <a:off x="5143500" y="5572125"/>
              <a:ext cx="142875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JIHOMORAVSKÝ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19</a:t>
              </a:r>
            </a:p>
          </p:txBody>
        </p:sp>
        <p:sp>
          <p:nvSpPr>
            <p:cNvPr id="17" name="TextovéPole 20"/>
            <p:cNvSpPr txBox="1">
              <a:spLocks noChangeArrowheads="1"/>
            </p:cNvSpPr>
            <p:nvPr/>
          </p:nvSpPr>
          <p:spPr bwMode="auto">
            <a:xfrm>
              <a:off x="6286500" y="4357688"/>
              <a:ext cx="1214438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OLOMOUCKÝ 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16</a:t>
              </a:r>
            </a:p>
          </p:txBody>
        </p:sp>
        <p:sp>
          <p:nvSpPr>
            <p:cNvPr id="18" name="TextovéPole 21"/>
            <p:cNvSpPr txBox="1">
              <a:spLocks noChangeArrowheads="1"/>
            </p:cNvSpPr>
            <p:nvPr/>
          </p:nvSpPr>
          <p:spPr bwMode="auto">
            <a:xfrm>
              <a:off x="6858000" y="5286375"/>
              <a:ext cx="1000125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ZLÍNSKÝ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10</a:t>
              </a:r>
            </a:p>
          </p:txBody>
        </p:sp>
        <p:sp>
          <p:nvSpPr>
            <p:cNvPr id="19" name="TextovéPole 22"/>
            <p:cNvSpPr txBox="1">
              <a:spLocks noChangeArrowheads="1"/>
            </p:cNvSpPr>
            <p:nvPr/>
          </p:nvSpPr>
          <p:spPr bwMode="auto">
            <a:xfrm>
              <a:off x="7572375" y="3929063"/>
              <a:ext cx="1143000" cy="646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MORAVSKO-SLEZSKÝ </a:t>
              </a:r>
              <a:endParaRPr lang="en-US" sz="1200" b="1">
                <a:solidFill>
                  <a:srgbClr val="000066"/>
                </a:solidFill>
              </a:endParaRPr>
            </a:p>
            <a:p>
              <a:pPr algn="ctr"/>
              <a:r>
                <a:rPr lang="cs-CZ" sz="1200" b="1">
                  <a:solidFill>
                    <a:srgbClr val="000066"/>
                  </a:solidFill>
                </a:rPr>
                <a:t>13</a:t>
              </a:r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5857875" y="1428736"/>
              <a:ext cx="3286125" cy="895350"/>
            </a:xfrm>
            <a:prstGeom prst="rect">
              <a:avLst/>
            </a:prstGeom>
            <a:noFill/>
            <a:ln w="936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400" b="1" dirty="0">
                  <a:solidFill>
                    <a:srgbClr val="000066"/>
                  </a:solidFill>
                </a:rPr>
                <a:t>POČTY DOTÁZANÝCH </a:t>
              </a:r>
              <a:r>
                <a:rPr lang="cs-CZ" sz="1400" b="1" dirty="0" smtClean="0">
                  <a:solidFill>
                    <a:srgbClr val="000066"/>
                  </a:solidFill>
                </a:rPr>
                <a:t>ORGANIZACÍ</a:t>
              </a:r>
              <a:br>
                <a:rPr lang="cs-CZ" sz="1400" b="1" dirty="0" smtClean="0">
                  <a:solidFill>
                    <a:srgbClr val="000066"/>
                  </a:solidFill>
                </a:rPr>
              </a:br>
              <a:r>
                <a:rPr lang="cs-CZ" sz="1400" b="1" dirty="0" smtClean="0">
                  <a:solidFill>
                    <a:srgbClr val="000066"/>
                  </a:solidFill>
                </a:rPr>
                <a:t>V </a:t>
              </a:r>
              <a:r>
                <a:rPr lang="cs-CZ" sz="1400" b="1" dirty="0">
                  <a:solidFill>
                    <a:srgbClr val="000066"/>
                  </a:solidFill>
                </a:rPr>
                <a:t>JEDNOTLIVÝCH KRAJÍCH</a:t>
              </a:r>
            </a:p>
            <a:p>
              <a:pPr algn="ctr" defTabSz="449263">
                <a:spcBef>
                  <a:spcPts val="1200"/>
                </a:spcBef>
                <a:buClr>
                  <a:srgbClr val="000066"/>
                </a:buClr>
                <a:buSzPct val="100000"/>
                <a:buFont typeface="Arial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cs-CZ" sz="1400" b="1" dirty="0">
                  <a:solidFill>
                    <a:srgbClr val="000066"/>
                  </a:solidFill>
                </a:rPr>
                <a:t>CELKEM V ČR DOTÁZÁNO: 188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85918" y="857232"/>
            <a:ext cx="7072362" cy="5268931"/>
          </a:xfrm>
        </p:spPr>
        <p:txBody>
          <a:bodyPr>
            <a:normAutofit/>
          </a:bodyPr>
          <a:lstStyle/>
          <a:p>
            <a:pPr lvl="1"/>
            <a:r>
              <a:rPr lang="cs-CZ" dirty="0" smtClean="0"/>
              <a:t>Úvodní slovo za MEDIAN s.r.o.</a:t>
            </a:r>
          </a:p>
          <a:p>
            <a:pPr lvl="1"/>
            <a:r>
              <a:rPr lang="cs-CZ" dirty="0" smtClean="0"/>
              <a:t>Cíle a postup projektu Monitoring řešení dětské problematiky v ČR II - děti se zdravotním postižením</a:t>
            </a:r>
          </a:p>
          <a:p>
            <a:pPr lvl="1"/>
            <a:r>
              <a:rPr lang="cs-CZ" dirty="0" smtClean="0"/>
              <a:t>Popis realizace jednotlivých částí projektu</a:t>
            </a:r>
          </a:p>
          <a:p>
            <a:pPr lvl="1"/>
            <a:r>
              <a:rPr lang="cs-CZ" dirty="0" smtClean="0"/>
              <a:t>Struktura jednotlivých vzorků respondentů</a:t>
            </a:r>
          </a:p>
          <a:p>
            <a:pPr lvl="1"/>
            <a:r>
              <a:rPr lang="cs-CZ" dirty="0" smtClean="0"/>
              <a:t>Východiska projektu</a:t>
            </a:r>
          </a:p>
          <a:p>
            <a:pPr lvl="1"/>
            <a:r>
              <a:rPr lang="cs-CZ" dirty="0" smtClean="0"/>
              <a:t>Výsledky monitoringu</a:t>
            </a:r>
          </a:p>
          <a:p>
            <a:pPr lvl="2"/>
            <a:r>
              <a:rPr lang="cs-CZ" dirty="0" smtClean="0"/>
              <a:t>Problémy péče o děti se zdravotním postižením v ČR</a:t>
            </a:r>
          </a:p>
          <a:p>
            <a:pPr lvl="2"/>
            <a:r>
              <a:rPr lang="cs-CZ" dirty="0" smtClean="0"/>
              <a:t>Postoje rodičů dětí se zdravotním postižením</a:t>
            </a:r>
          </a:p>
          <a:p>
            <a:pPr lvl="2"/>
            <a:r>
              <a:rPr lang="cs-CZ" dirty="0" smtClean="0"/>
              <a:t>Postoje profesionálů ze státního sektoru a neziskového sektoru</a:t>
            </a:r>
          </a:p>
          <a:p>
            <a:pPr lvl="2"/>
            <a:r>
              <a:rPr lang="cs-CZ" dirty="0" smtClean="0"/>
              <a:t>Postoje veřejnosti</a:t>
            </a:r>
          </a:p>
          <a:p>
            <a:pPr lvl="1"/>
            <a:r>
              <a:rPr lang="cs-CZ" dirty="0" smtClean="0"/>
              <a:t>Závěrečné shrnutí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2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neziskových organizací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20</a:t>
            </a:fld>
            <a:endParaRPr lang="en-US" dirty="0"/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284165" y="1571612"/>
          <a:ext cx="4716463" cy="2293937"/>
        </p:xfrm>
        <a:graphic>
          <a:graphicData uri="http://schemas.openxmlformats.org/presentationml/2006/ole">
            <p:oleObj spid="_x0000_s27650" name="Graf" r:id="rId3" imgW="4914900" imgH="2390775" progId="MSGraph.Chart.8">
              <p:embed followColorScheme="full"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844" y="1357298"/>
            <a:ext cx="1571606" cy="2143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+mn-lt"/>
              </a:rPr>
              <a:t>Stáří organizace:</a:t>
            </a:r>
            <a:endParaRPr lang="cs-CZ" sz="1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4929190" y="3235322"/>
          <a:ext cx="4071935" cy="319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38" y="3000372"/>
            <a:ext cx="2285986" cy="214312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+mn-lt"/>
              </a:rPr>
              <a:t>Právní forma organizace:</a:t>
            </a:r>
            <a:endParaRPr lang="cs-CZ" sz="1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0" grpId="0"/>
      <p:bldP spid="6" grpId="0" animBg="1"/>
      <p:bldGraphic spid="7" grpId="0">
        <p:bldAsOne/>
      </p:bldGraphic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neziskových organizací - pozice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21</a:t>
            </a:fld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642910" y="4357694"/>
          <a:ext cx="7823200" cy="209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482975" y="1785926"/>
          <a:ext cx="5661025" cy="1914525"/>
        </p:xfrm>
        <a:graphic>
          <a:graphicData uri="http://schemas.openxmlformats.org/presentationml/2006/ole">
            <p:oleObj spid="_x0000_s28674" name="Graf" r:id="rId4" imgW="5629204" imgH="1905238" progId="MSGraph.Chart.8">
              <p:embed/>
            </p:oleObj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327025" y="1733556"/>
          <a:ext cx="282575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4313" y="1357298"/>
            <a:ext cx="2643187" cy="4286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5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Pozice v organizaci:</a:t>
            </a:r>
            <a:endParaRPr lang="en-US" sz="15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1438" y="1785938"/>
            <a:ext cx="1285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 eaLnBrk="0" hangingPunct="0">
              <a:defRPr/>
            </a:pPr>
            <a:r>
              <a:rPr lang="cs-CZ" sz="1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sociální pracovník(</a:t>
            </a:r>
            <a:r>
              <a:rPr lang="cs-CZ" sz="11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ce</a:t>
            </a:r>
            <a:r>
              <a:rPr lang="cs-CZ" sz="1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) </a:t>
            </a:r>
            <a:endParaRPr lang="en-US" sz="11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14563" y="2928938"/>
            <a:ext cx="128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management organizace</a:t>
            </a:r>
            <a:endParaRPr lang="en-US" sz="11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857375" y="1785938"/>
            <a:ext cx="128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manažer(</a:t>
            </a:r>
            <a:r>
              <a:rPr lang="cs-CZ" sz="1100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ka</a:t>
            </a:r>
            <a:r>
              <a:rPr lang="cs-CZ" sz="11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rPr>
              <a:t>) projektů</a:t>
            </a:r>
            <a:endParaRPr lang="en-US" sz="1100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571875" y="1857364"/>
            <a:ext cx="3357579" cy="4286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5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Délka praxe v oblasti péče o děti se ZP:</a:t>
            </a:r>
            <a:endParaRPr lang="en-US" sz="15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4282" y="4000504"/>
            <a:ext cx="4572000" cy="4286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5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Praxe v různých úrovních neziskové organizace:</a:t>
            </a:r>
            <a:endParaRPr lang="en-US" sz="1500" b="1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929190" y="2357430"/>
            <a:ext cx="1071570" cy="28575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lvl="1" indent="-176213" algn="ctr" defTabSz="912813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1600" b="1" dirty="0">
                <a:solidFill>
                  <a:srgbClr val="FF0000"/>
                </a:solidFill>
                <a:latin typeface="+mn-lt"/>
              </a:rPr>
              <a:t>Ø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 =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12let</a:t>
            </a:r>
            <a:endParaRPr lang="cs-CZ" sz="1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OleChart spid="6" grpId="0"/>
      <p:bldGraphic spid="18" grpId="0">
        <p:bldAsOne/>
      </p:bldGraphic>
      <p:bldGraphic spid="18" grpId="1">
        <p:bldAsOne/>
      </p:bldGraphic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veřejnosti ČR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22</a:t>
            </a:fld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00034" y="1357298"/>
          <a:ext cx="5572164" cy="5241887"/>
        </p:xfrm>
        <a:graphic>
          <a:graphicData uri="http://schemas.openxmlformats.org/drawingml/2006/table">
            <a:tbl>
              <a:tblPr/>
              <a:tblGrid>
                <a:gridCol w="1580842"/>
                <a:gridCol w="1583859"/>
                <a:gridCol w="603374"/>
                <a:gridCol w="603374"/>
                <a:gridCol w="603374"/>
                <a:gridCol w="597341"/>
              </a:tblGrid>
              <a:tr h="15461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latin typeface="Verdana"/>
                        </a:rPr>
                        <a:t>Struktura vzorku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7236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 dirty="0">
                          <a:latin typeface="Verdana"/>
                        </a:rPr>
                        <a:t>  N=1200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Verdana"/>
                        </a:rPr>
                        <a:t>dotázáno</a:t>
                      </a:r>
                    </a:p>
                  </a:txBody>
                  <a:tcPr marL="6617" marR="6617" marT="6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latin typeface="Verdana"/>
                        </a:rPr>
                        <a:t>váženo</a:t>
                      </a:r>
                    </a:p>
                  </a:txBody>
                  <a:tcPr marL="6617" marR="6617" marT="6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46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latin typeface="Verdana"/>
                        </a:rPr>
                        <a:t>počet</a:t>
                      </a:r>
                    </a:p>
                  </a:txBody>
                  <a:tcPr marL="6617" marR="6617" marT="6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latin typeface="Verdana"/>
                        </a:rPr>
                        <a:t>%</a:t>
                      </a:r>
                    </a:p>
                  </a:txBody>
                  <a:tcPr marL="6617" marR="6617" marT="6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latin typeface="Verdana"/>
                        </a:rPr>
                        <a:t>počet</a:t>
                      </a:r>
                    </a:p>
                  </a:txBody>
                  <a:tcPr marL="6617" marR="6617" marT="66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latin typeface="Verdana"/>
                        </a:rPr>
                        <a:t>%</a:t>
                      </a:r>
                    </a:p>
                  </a:txBody>
                  <a:tcPr marL="6617" marR="6617" marT="66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rowSpan="2"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1" i="0" u="none" strike="noStrike" dirty="0">
                          <a:latin typeface="Verdana"/>
                        </a:rPr>
                        <a:t>Pohlaví</a:t>
                      </a:r>
                    </a:p>
                  </a:txBody>
                  <a:tcPr marL="6617" marR="6617" marT="6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cs-CZ" sz="900" b="0" i="0" u="none" strike="noStrike">
                          <a:latin typeface="Verdana"/>
                        </a:rPr>
                        <a:t>muž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583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49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597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žena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617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51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latin typeface="Verdana"/>
                        </a:rPr>
                        <a:t>603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rowSpan="4"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1" i="0" u="none" strike="noStrike" dirty="0">
                          <a:latin typeface="Verdana"/>
                        </a:rPr>
                        <a:t>Věk</a:t>
                      </a:r>
                    </a:p>
                  </a:txBody>
                  <a:tcPr marL="6617" marR="6617" marT="6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18 - 24 let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152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25 - 40 let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408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402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41 - 54 let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290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296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55 - 74 let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350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29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354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30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rowSpan="4"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1" i="0" u="none" strike="noStrike" dirty="0">
                          <a:latin typeface="Verdana"/>
                        </a:rPr>
                        <a:t>Vzdělání</a:t>
                      </a:r>
                    </a:p>
                  </a:txBody>
                  <a:tcPr marL="6617" marR="6617" marT="6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základní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191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198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697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vyučen(a) bez maturity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431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442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777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cs-CZ" sz="900" b="0" i="0" u="none" strike="noStrike">
                          <a:latin typeface="Verdana"/>
                        </a:rPr>
                        <a:t>vyučen(a) s maturitou, vyšší odborná škola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408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405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vysokoškolské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170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155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13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rowSpan="14"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1" i="0" u="none" strike="noStrike" dirty="0">
                          <a:latin typeface="Verdana"/>
                        </a:rPr>
                        <a:t>Kraj</a:t>
                      </a:r>
                    </a:p>
                  </a:txBody>
                  <a:tcPr marL="6617" marR="6617" marT="6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Hl. m. Praha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Středočeský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Jihočeský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latin typeface="Verdana"/>
                        </a:rPr>
                        <a:t>65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73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Plzeňský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Karlovarský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3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Ústecký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95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96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8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Liberecký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Královéhradecký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Pardubický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61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latin typeface="Verdana"/>
                        </a:rPr>
                        <a:t>58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Vysočina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64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Jihomoravský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132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131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11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Olomoucký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76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73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Zlínský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Moravskoslezský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140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144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rowSpan="5"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1" i="0" u="none" strike="noStrike">
                          <a:latin typeface="Verdana"/>
                        </a:rPr>
                        <a:t>Velikost místa bydliště</a:t>
                      </a:r>
                    </a:p>
                  </a:txBody>
                  <a:tcPr marL="6617" marR="6617" marT="66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do 999 obyvatel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168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14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203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17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1 000 - 4 999 obyvatel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237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20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246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21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707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5 000 - 19 999 obyvatel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228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222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19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72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20 000 - 99 999 obyvatel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298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25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263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864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5725" algn="l" fontAlgn="t"/>
                      <a:r>
                        <a:rPr lang="cs-CZ" sz="900" b="0" i="0" u="none" strike="noStrike">
                          <a:latin typeface="Verdana"/>
                        </a:rPr>
                        <a:t>100 000 obyvatel a více</a:t>
                      </a:r>
                    </a:p>
                  </a:txBody>
                  <a:tcPr marL="6617" marR="6617" marT="661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269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latin typeface="Verdana"/>
                        </a:rPr>
                        <a:t>265</a:t>
                      </a:r>
                    </a:p>
                  </a:txBody>
                  <a:tcPr marL="6617" marR="6617" marT="66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latin typeface="Verdana"/>
                        </a:rPr>
                        <a:t>22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67502" y="2143116"/>
            <a:ext cx="243365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cs-CZ" sz="1600" b="1" dirty="0" smtClean="0"/>
              <a:t>Rodinný stav:</a:t>
            </a:r>
          </a:p>
          <a:p>
            <a:r>
              <a:rPr lang="cs-CZ" sz="1600" b="0" dirty="0" smtClean="0"/>
              <a:t>Svobodný(á) = 28 %</a:t>
            </a:r>
          </a:p>
          <a:p>
            <a:r>
              <a:rPr lang="cs-CZ" sz="1600" dirty="0" smtClean="0"/>
              <a:t>Ženatý / vdaná = 51 %</a:t>
            </a:r>
          </a:p>
          <a:p>
            <a:r>
              <a:rPr lang="cs-CZ" sz="1600" b="0" dirty="0" smtClean="0"/>
              <a:t>Rozvedený(á) = 13 %</a:t>
            </a:r>
          </a:p>
          <a:p>
            <a:r>
              <a:rPr lang="cs-CZ" sz="1600" dirty="0" smtClean="0"/>
              <a:t>Vdovec / vdova = 7 %</a:t>
            </a:r>
            <a:endParaRPr lang="cs-CZ" sz="1600" b="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vzorku veřejnosti – rodičů dětí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23</a:t>
            </a:fld>
            <a:endParaRPr lang="en-US" dirty="0"/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0"/>
            <a:ext cx="9286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4282" y="1928802"/>
          <a:ext cx="8286808" cy="118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406" y="1428736"/>
            <a:ext cx="2643206" cy="35719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Počet dětí v rodině do 18 let:</a:t>
            </a:r>
            <a:endParaRPr lang="cs-CZ" sz="1600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57158" y="4364057"/>
          <a:ext cx="3444875" cy="185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42844" y="3543301"/>
            <a:ext cx="3857625" cy="78581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Rozložení počtu dětí podle </a:t>
            </a: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věku</a:t>
            </a:r>
          </a:p>
          <a:p>
            <a:pPr eaLnBrk="0" hangingPunct="0">
              <a:defRPr/>
            </a:pP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cs-CZ" sz="1400" b="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1400" b="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„Kolik mají rodiče dětí v daném věku?“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4857752" y="4429132"/>
          <a:ext cx="3402014" cy="163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786314" y="3624264"/>
            <a:ext cx="4071937" cy="73343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Rozložení rodičů podle věku jejich </a:t>
            </a: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dětí</a:t>
            </a:r>
          </a:p>
          <a:p>
            <a:pPr eaLnBrk="0" hangingPunct="0">
              <a:defRPr/>
            </a:pPr>
            <a:r>
              <a:rPr lang="cs-CZ" sz="1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cs-CZ" sz="1400" b="0" i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„Kolik rodičů má dítě v daném věku?“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28596" y="1857366"/>
            <a:ext cx="9286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cs-CZ" sz="1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1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r>
              <a:rPr lang="cs-CZ" sz="1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390</a:t>
            </a:r>
            <a:endParaRPr lang="en-US" sz="1400" kern="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8" grpId="0">
        <p:bldAsOne/>
      </p:bldGraphic>
      <p:bldP spid="12" grpId="0" animBg="1"/>
      <p:bldGraphic spid="14" grpId="0">
        <p:bldAsOne/>
      </p:bldGraphic>
      <p:bldP spid="15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24</a:t>
            </a:fld>
            <a:endParaRPr lang="cs-CZ" noProof="0"/>
          </a:p>
        </p:txBody>
      </p:sp>
      <p:sp>
        <p:nvSpPr>
          <p:cNvPr id="5" name="Nadpis 4"/>
          <p:cNvSpPr>
            <a:spLocks noGrp="1"/>
          </p:cNvSpPr>
          <p:nvPr>
            <p:ph type="ctrTitle" sz="quarter"/>
          </p:nvPr>
        </p:nvSpPr>
        <p:spPr>
          <a:xfrm>
            <a:off x="1785918" y="3571876"/>
            <a:ext cx="7186602" cy="714380"/>
          </a:xfrm>
        </p:spPr>
        <p:txBody>
          <a:bodyPr/>
          <a:lstStyle/>
          <a:p>
            <a:r>
              <a:rPr lang="cs-CZ" dirty="0" smtClean="0"/>
              <a:t>Východiska monitoringu</a:t>
            </a:r>
            <a:endParaRPr lang="cs-CZ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Výchozí model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853386" cy="539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Zdravotní postižení – typologie a počty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26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8572560" cy="521497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Našli jsme 3 typologie:</a:t>
            </a:r>
          </a:p>
          <a:p>
            <a:pPr lvl="1"/>
            <a:r>
              <a:rPr lang="cs-CZ" dirty="0" smtClean="0"/>
              <a:t>MKN</a:t>
            </a:r>
          </a:p>
          <a:p>
            <a:pPr lvl="1"/>
            <a:r>
              <a:rPr lang="cs-CZ" dirty="0" smtClean="0"/>
              <a:t>Typologie ICF (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Classification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Functioning</a:t>
            </a:r>
            <a:r>
              <a:rPr lang="cs-CZ" dirty="0" smtClean="0"/>
              <a:t>, </a:t>
            </a:r>
            <a:r>
              <a:rPr lang="cs-CZ" dirty="0" err="1" smtClean="0"/>
              <a:t>Disability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, WHO)</a:t>
            </a:r>
          </a:p>
          <a:p>
            <a:pPr lvl="1"/>
            <a:r>
              <a:rPr lang="cs-CZ" dirty="0" smtClean="0"/>
              <a:t>Typologie, kterou používá ČSÚ (Výběrové šetření osob se zdravotním postižením 2007)</a:t>
            </a:r>
          </a:p>
          <a:p>
            <a:r>
              <a:rPr lang="cs-CZ" dirty="0" smtClean="0"/>
              <a:t>Data </a:t>
            </a:r>
            <a:r>
              <a:rPr lang="cs-CZ" dirty="0" smtClean="0"/>
              <a:t>jsou pro ČR pouze podle typologie ČSÚ (2007</a:t>
            </a:r>
            <a:r>
              <a:rPr lang="cs-CZ" dirty="0" smtClean="0"/>
              <a:t>):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 91 % dětí se stará rodina (rodiče), a proto byl pro nás velmi důležitý výzkum mezi rodiči dětí se ZP</a:t>
            </a:r>
            <a:endParaRPr lang="cs-CZ" dirty="0" smtClean="0"/>
          </a:p>
        </p:txBody>
      </p:sp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90" y="2786058"/>
            <a:ext cx="78867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Koncepční rozhodnutí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2A87D-56C2-45DC-9B9C-8B4F672FAA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Dvě skupiny problémů: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Problémy společné všem typům postižení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Problémy specifické, dané diagnózou (nebo typem diagnózy)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V monitoringu jsme se věnovali společným problémům!!!</a:t>
            </a:r>
          </a:p>
          <a:p>
            <a:endParaRPr lang="cs-CZ" b="1" dirty="0" smtClean="0"/>
          </a:p>
          <a:p>
            <a:r>
              <a:rPr lang="cs-CZ" b="1" dirty="0" smtClean="0"/>
              <a:t>Během kvalitativní části jsme vytvořili seznam 77 problémů vnímaných našimi respondenty ze společných oblastí:</a:t>
            </a:r>
          </a:p>
          <a:p>
            <a:pPr lvl="1"/>
            <a:r>
              <a:rPr lang="cs-CZ" b="1" dirty="0" smtClean="0"/>
              <a:t>Legislativa a podmínky péče</a:t>
            </a:r>
          </a:p>
          <a:p>
            <a:pPr lvl="1"/>
            <a:r>
              <a:rPr lang="cs-CZ" b="1" dirty="0" smtClean="0"/>
              <a:t>Činnost úřadů a postoj veřejnosti</a:t>
            </a:r>
          </a:p>
          <a:p>
            <a:pPr lvl="1"/>
            <a:r>
              <a:rPr lang="cs-CZ" b="1" dirty="0" smtClean="0"/>
              <a:t>Problémy systémů sociálních dávek, úhrad zdravotních pomůcek a zdravotní péče ze ZP; hodnocení stupně závislosti (postižení)</a:t>
            </a:r>
          </a:p>
          <a:p>
            <a:pPr lvl="1"/>
            <a:r>
              <a:rPr lang="cs-CZ" b="1" dirty="0" smtClean="0"/>
              <a:t>Vzdělávání a integrace dětí se ZP do společnosti</a:t>
            </a:r>
          </a:p>
          <a:p>
            <a:pPr lvl="1"/>
            <a:r>
              <a:rPr lang="cs-CZ" b="1" dirty="0" smtClean="0"/>
              <a:t>Podpůrné služby pro rodinu</a:t>
            </a:r>
          </a:p>
          <a:p>
            <a:pPr lvl="1"/>
            <a:r>
              <a:rPr lang="cs-CZ" b="1" dirty="0" smtClean="0"/>
              <a:t>Problémy vstupu dětí se ZP do života po dovršení plnoletosti.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1430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monitoringu:</a:t>
            </a:r>
            <a:br>
              <a:rPr lang="cs-CZ" dirty="0" smtClean="0"/>
            </a:br>
            <a:r>
              <a:rPr lang="cs-CZ" dirty="0" smtClean="0"/>
              <a:t>Problémy péče o děti se zdravotním postižením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28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Spontánně uváděné problémy péče - rodiče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29</a:t>
            </a:fld>
            <a:endParaRPr lang="cs-CZ" noProof="0"/>
          </a:p>
        </p:txBody>
      </p:sp>
      <p:graphicFrame>
        <p:nvGraphicFramePr>
          <p:cNvPr id="12" name="Graf 11"/>
          <p:cNvGraphicFramePr/>
          <p:nvPr/>
        </p:nvGraphicFramePr>
        <p:xfrm>
          <a:off x="142844" y="1357298"/>
          <a:ext cx="885828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7358050" y="553253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dirty="0" smtClean="0"/>
              <a:t>% dotázaných</a:t>
            </a:r>
            <a:endParaRPr lang="en-GB" sz="1050" b="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714380"/>
          </a:xfrm>
        </p:spPr>
        <p:txBody>
          <a:bodyPr/>
          <a:lstStyle/>
          <a:p>
            <a:r>
              <a:rPr lang="cs-CZ" dirty="0" smtClean="0"/>
              <a:t>Cíle a postup projektu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3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Spontánně uváděné problémy péče – stát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30</a:t>
            </a:fld>
            <a:endParaRPr lang="cs-CZ" noProof="0"/>
          </a:p>
        </p:txBody>
      </p:sp>
      <p:sp>
        <p:nvSpPr>
          <p:cNvPr id="13" name="TextovéPole 12"/>
          <p:cNvSpPr txBox="1"/>
          <p:nvPr/>
        </p:nvSpPr>
        <p:spPr>
          <a:xfrm>
            <a:off x="7358050" y="553253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dirty="0" smtClean="0"/>
              <a:t>% dotázaných</a:t>
            </a:r>
            <a:endParaRPr lang="en-GB" sz="105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9388" y="1341438"/>
          <a:ext cx="8751887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Spontánně uváděné problémy péče – NO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31</a:t>
            </a:fld>
            <a:endParaRPr lang="cs-CZ" noProof="0"/>
          </a:p>
        </p:txBody>
      </p:sp>
      <p:sp>
        <p:nvSpPr>
          <p:cNvPr id="13" name="TextovéPole 12"/>
          <p:cNvSpPr txBox="1"/>
          <p:nvPr/>
        </p:nvSpPr>
        <p:spPr>
          <a:xfrm>
            <a:off x="7358050" y="5532538"/>
            <a:ext cx="1428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dirty="0" smtClean="0"/>
              <a:t>% dotázaných</a:t>
            </a:r>
            <a:endParaRPr lang="en-GB" sz="105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17132" y="1357298"/>
          <a:ext cx="8712586" cy="491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prvních 10 spontánně uváděných problémů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32</a:t>
            </a:fld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285750" y="1357313"/>
          <a:ext cx="8572500" cy="521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problémových okruhů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33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Srovnání postojů jednotlivých skupin respondentů k předloženým problémům ukážeme tak, že jsme problémy rozdělili do skupin podle toho, jak spolu obsahově souvisejí a v rámci těchto skupin ukážeme srovnání jednotlivých problémů.</a:t>
            </a:r>
          </a:p>
          <a:p>
            <a:r>
              <a:rPr lang="cs-CZ" dirty="0" smtClean="0"/>
              <a:t>Jedná se o skupiny:</a:t>
            </a:r>
          </a:p>
          <a:p>
            <a:pPr lvl="1"/>
            <a:r>
              <a:rPr lang="cs-CZ" dirty="0" smtClean="0"/>
              <a:t>Legislativa</a:t>
            </a:r>
          </a:p>
          <a:p>
            <a:pPr lvl="1"/>
            <a:r>
              <a:rPr lang="cs-CZ" dirty="0" smtClean="0"/>
              <a:t>Podmínky péče</a:t>
            </a:r>
          </a:p>
          <a:p>
            <a:pPr lvl="1"/>
            <a:r>
              <a:rPr lang="cs-CZ" dirty="0" smtClean="0"/>
              <a:t>Činnost a postoje úřadů</a:t>
            </a:r>
          </a:p>
          <a:p>
            <a:pPr lvl="1"/>
            <a:r>
              <a:rPr lang="cs-CZ" dirty="0" smtClean="0"/>
              <a:t>Postoje veřejnosti a bariéry</a:t>
            </a:r>
          </a:p>
          <a:p>
            <a:pPr lvl="1"/>
            <a:r>
              <a:rPr lang="cs-CZ" dirty="0" smtClean="0"/>
              <a:t>Informovanost rodičů dětí se ZP</a:t>
            </a:r>
          </a:p>
          <a:p>
            <a:pPr lvl="1"/>
            <a:r>
              <a:rPr lang="cs-CZ" dirty="0" smtClean="0"/>
              <a:t>Nedostatek aktivity (stát, kraje, obce, NO)</a:t>
            </a:r>
          </a:p>
          <a:p>
            <a:pPr lvl="1"/>
            <a:r>
              <a:rPr lang="cs-CZ" dirty="0" smtClean="0"/>
              <a:t>Systém sociálních dávek, systém úhrad ze zdravotního pojištění a systém hodnocení stupně závislosti (postižení)</a:t>
            </a:r>
          </a:p>
          <a:p>
            <a:pPr lvl="1"/>
            <a:r>
              <a:rPr lang="cs-CZ" dirty="0" smtClean="0"/>
              <a:t>Integrace a vzdělávání</a:t>
            </a:r>
          </a:p>
          <a:p>
            <a:pPr lvl="1"/>
            <a:r>
              <a:rPr lang="cs-CZ" dirty="0" smtClean="0"/>
              <a:t>Úroveň a síť speciálních škol</a:t>
            </a:r>
          </a:p>
          <a:p>
            <a:pPr lvl="1"/>
            <a:r>
              <a:rPr lang="cs-CZ" dirty="0" smtClean="0"/>
              <a:t>Nedostatek přímých služeb</a:t>
            </a:r>
          </a:p>
          <a:p>
            <a:pPr lvl="1"/>
            <a:r>
              <a:rPr lang="cs-CZ" dirty="0" smtClean="0"/>
              <a:t>Problémy v oblasti rané péče</a:t>
            </a:r>
          </a:p>
          <a:p>
            <a:pPr lvl="1"/>
            <a:r>
              <a:rPr lang="cs-CZ" dirty="0" smtClean="0"/>
              <a:t>Problémy v oblasti odlehčovacích služeb</a:t>
            </a:r>
          </a:p>
          <a:p>
            <a:pPr lvl="1"/>
            <a:r>
              <a:rPr lang="cs-CZ" dirty="0" smtClean="0"/>
              <a:t>Problémy v oblasti využití volného času</a:t>
            </a:r>
          </a:p>
          <a:p>
            <a:pPr lvl="1"/>
            <a:r>
              <a:rPr lang="cs-CZ" dirty="0" smtClean="0"/>
              <a:t>Jiné nedostatky systému péče</a:t>
            </a:r>
          </a:p>
          <a:p>
            <a:pPr lvl="1"/>
            <a:r>
              <a:rPr lang="cs-CZ" dirty="0" smtClean="0"/>
              <a:t>Problémy vstupu do života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celkové závažnosti a spokojenosti</a:t>
            </a:r>
            <a:br>
              <a:rPr lang="cs-CZ" dirty="0" smtClean="0"/>
            </a:br>
            <a:r>
              <a:rPr lang="cs-CZ" dirty="0" smtClean="0"/>
              <a:t>s řešením problémových okruhů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34</a:t>
            </a:fld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285750" y="1357313"/>
          <a:ext cx="85725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786446" y="1500174"/>
            <a:ext cx="2512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b="1" dirty="0" smtClean="0">
                <a:solidFill>
                  <a:schemeClr val="tx2"/>
                </a:solidFill>
              </a:rPr>
              <a:t>Všichni respondenti (rodiče + stát + NO)</a:t>
            </a:r>
            <a:endParaRPr lang="cs-CZ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celkové závažnosti problémových</a:t>
            </a:r>
            <a:br>
              <a:rPr lang="cs-CZ" dirty="0" smtClean="0"/>
            </a:br>
            <a:r>
              <a:rPr lang="cs-CZ" dirty="0" smtClean="0"/>
              <a:t>okruhů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35</a:t>
            </a:fld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285750" y="1357313"/>
          <a:ext cx="85725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 celkové spokojenosti s řešením problémových okruhů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36</a:t>
            </a:fld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half" idx="1"/>
          </p:nvPr>
        </p:nvGraphicFramePr>
        <p:xfrm>
          <a:off x="285750" y="1357313"/>
          <a:ext cx="8572500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37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0" y="1357298"/>
          <a:ext cx="8848755" cy="51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38</a:t>
            </a:fld>
            <a:endParaRPr lang="en-US" dirty="0"/>
          </a:p>
        </p:txBody>
      </p:sp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0" y="1428736"/>
          <a:ext cx="9001155" cy="49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 a postoje úřadů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39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42845" y="1357298"/>
          <a:ext cx="8858311" cy="50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Cíle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990000"/>
                </a:solidFill>
              </a:rPr>
              <a:t>Hlavním cílem Monitoringu II. bylo vytvořit popis problémů péče</a:t>
            </a:r>
            <a:br>
              <a:rPr lang="cs-CZ" b="1" dirty="0" smtClean="0">
                <a:solidFill>
                  <a:srgbClr val="990000"/>
                </a:solidFill>
              </a:rPr>
            </a:br>
            <a:r>
              <a:rPr lang="cs-CZ" b="1" dirty="0" smtClean="0">
                <a:solidFill>
                  <a:srgbClr val="990000"/>
                </a:solidFill>
              </a:rPr>
              <a:t>o děti se zdravotním postižením v České republice.</a:t>
            </a:r>
          </a:p>
          <a:p>
            <a:r>
              <a:rPr lang="cs-CZ" dirty="0" smtClean="0"/>
              <a:t>Projekt navazuje na podobný projekt realizovaný v roce 2008, který se týkal dětí ohrožených sociálním prostředím.</a:t>
            </a:r>
          </a:p>
          <a:p>
            <a:r>
              <a:rPr lang="cs-CZ" dirty="0" smtClean="0"/>
              <a:t>Cílem projektu dále bylo:</a:t>
            </a:r>
          </a:p>
          <a:p>
            <a:pPr lvl="1"/>
            <a:r>
              <a:rPr lang="cs-CZ" dirty="0" smtClean="0"/>
              <a:t>Popsat nejpalčivější problémy péče o děti se zdravotním postižením</a:t>
            </a:r>
            <a:br>
              <a:rPr lang="cs-CZ" dirty="0" smtClean="0"/>
            </a:br>
            <a:r>
              <a:rPr lang="cs-CZ" dirty="0" smtClean="0"/>
              <a:t>z perspektivy:</a:t>
            </a:r>
          </a:p>
          <a:p>
            <a:pPr lvl="2"/>
            <a:r>
              <a:rPr lang="cs-CZ" dirty="0" smtClean="0"/>
              <a:t>Rodičů dětí se zdravotním postižením</a:t>
            </a:r>
          </a:p>
          <a:p>
            <a:pPr lvl="2"/>
            <a:r>
              <a:rPr lang="cs-CZ" dirty="0" smtClean="0"/>
              <a:t>Zástupců státních a příspěvkových organizacích, kteří se věnují péči o děti</a:t>
            </a:r>
            <a:br>
              <a:rPr lang="cs-CZ" dirty="0" smtClean="0"/>
            </a:br>
            <a:r>
              <a:rPr lang="cs-CZ" dirty="0" smtClean="0"/>
              <a:t>se zdravotním postižením</a:t>
            </a:r>
          </a:p>
          <a:p>
            <a:pPr lvl="2"/>
            <a:r>
              <a:rPr lang="cs-CZ" dirty="0" smtClean="0"/>
              <a:t>Zástupců neziskového sektoru, kteří se věnují problematice dětí se zdravotním postižením</a:t>
            </a:r>
          </a:p>
          <a:p>
            <a:pPr lvl="2"/>
            <a:r>
              <a:rPr lang="cs-CZ" dirty="0" smtClean="0"/>
              <a:t>Veřejnosti v České republice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 veřejnosti a bariéry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40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42844" y="1357298"/>
          <a:ext cx="8705879" cy="51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Informovanost rodičů dětí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41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0" y="1285860"/>
          <a:ext cx="8920193" cy="49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aktivity aktérů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42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42844" y="1357298"/>
          <a:ext cx="8848755" cy="51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dávek, úhrad a posuzování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43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52369" y="1357298"/>
          <a:ext cx="8991631" cy="49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do vzdělávacího systému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44</a:t>
            </a:fld>
            <a:endParaRPr lang="en-US" dirty="0"/>
          </a:p>
        </p:txBody>
      </p:sp>
      <p:graphicFrame>
        <p:nvGraphicFramePr>
          <p:cNvPr id="6" name="Graf 5"/>
          <p:cNvGraphicFramePr>
            <a:graphicFrameLocks noGrp="1"/>
          </p:cNvGraphicFramePr>
          <p:nvPr/>
        </p:nvGraphicFramePr>
        <p:xfrm>
          <a:off x="223807" y="1357298"/>
          <a:ext cx="8920193" cy="50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školy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45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52369" y="1357298"/>
          <a:ext cx="8991631" cy="49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Nedostatek přímých služeb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46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52369" y="1357298"/>
          <a:ext cx="8991631" cy="49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Raná péče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47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80931" y="1357298"/>
          <a:ext cx="9063069" cy="491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Odlehčovací služby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48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52369" y="1285860"/>
          <a:ext cx="8991631" cy="50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čas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49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0" y="1357298"/>
          <a:ext cx="8920193" cy="50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projektu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Projekt byl realizován kombinací kvalitativní a kvantitativní výzkumné metodologie: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A. Kvalitativní část:</a:t>
            </a:r>
          </a:p>
          <a:p>
            <a:pPr lvl="2"/>
            <a:r>
              <a:rPr lang="cs-CZ" dirty="0" smtClean="0"/>
              <a:t>Hlavním </a:t>
            </a:r>
            <a:r>
              <a:rPr lang="cs-CZ" b="1" dirty="0" smtClean="0"/>
              <a:t>cílem</a:t>
            </a:r>
            <a:r>
              <a:rPr lang="cs-CZ" dirty="0" smtClean="0"/>
              <a:t> této části bylo získat </a:t>
            </a:r>
            <a:r>
              <a:rPr lang="cs-CZ" b="1" dirty="0" smtClean="0"/>
              <a:t>vhled do problematiky</a:t>
            </a:r>
            <a:r>
              <a:rPr lang="cs-CZ" dirty="0" smtClean="0"/>
              <a:t>, </a:t>
            </a:r>
            <a:r>
              <a:rPr lang="cs-CZ" b="1" dirty="0" smtClean="0"/>
              <a:t>databáze jako opory výběru pro kvantitativní část</a:t>
            </a:r>
            <a:r>
              <a:rPr lang="cs-CZ" dirty="0" smtClean="0"/>
              <a:t> a </a:t>
            </a:r>
            <a:r>
              <a:rPr lang="cs-CZ" b="1" dirty="0" smtClean="0"/>
              <a:t>podklady pro tvorbu dotazníků</a:t>
            </a:r>
            <a:r>
              <a:rPr lang="cs-CZ" dirty="0" smtClean="0"/>
              <a:t>. Jednalo se o:</a:t>
            </a:r>
          </a:p>
          <a:p>
            <a:pPr lvl="3"/>
            <a:r>
              <a:rPr lang="cs-CZ" dirty="0" smtClean="0"/>
              <a:t>Analýzu veřejně dostupných zdrojů a shromáždění </a:t>
            </a:r>
            <a:r>
              <a:rPr lang="cs-CZ" b="1" dirty="0" smtClean="0"/>
              <a:t>databází </a:t>
            </a:r>
            <a:r>
              <a:rPr lang="cs-CZ" dirty="0" smtClean="0"/>
              <a:t>(tzv. </a:t>
            </a:r>
            <a:r>
              <a:rPr lang="cs-CZ" dirty="0" err="1" smtClean="0"/>
              <a:t>desk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)</a:t>
            </a:r>
          </a:p>
          <a:p>
            <a:pPr lvl="3"/>
            <a:r>
              <a:rPr lang="cs-CZ" b="1" dirty="0" smtClean="0"/>
              <a:t>Expertní rozhovory </a:t>
            </a:r>
            <a:r>
              <a:rPr lang="cs-CZ" dirty="0" smtClean="0"/>
              <a:t>s experty v oblasti péče o děti se zdravotním postižením</a:t>
            </a:r>
          </a:p>
          <a:p>
            <a:pPr lvl="3"/>
            <a:r>
              <a:rPr lang="cs-CZ" dirty="0" smtClean="0"/>
              <a:t>Hloubkové </a:t>
            </a:r>
            <a:r>
              <a:rPr lang="cs-CZ" b="1" dirty="0" smtClean="0"/>
              <a:t>individuální rozhovory s rodiči</a:t>
            </a:r>
            <a:r>
              <a:rPr lang="cs-CZ" dirty="0" smtClean="0"/>
              <a:t> dětí se zdravotním postižením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B. Kvantitativní část:</a:t>
            </a:r>
          </a:p>
          <a:p>
            <a:pPr lvl="2"/>
            <a:r>
              <a:rPr lang="cs-CZ" dirty="0" smtClean="0"/>
              <a:t>Hlavním </a:t>
            </a:r>
            <a:r>
              <a:rPr lang="cs-CZ" b="1" dirty="0" smtClean="0"/>
              <a:t>cílem</a:t>
            </a:r>
            <a:r>
              <a:rPr lang="cs-CZ" dirty="0" smtClean="0"/>
              <a:t> této části bylo </a:t>
            </a:r>
            <a:r>
              <a:rPr lang="cs-CZ" b="1" dirty="0" smtClean="0"/>
              <a:t>kvantifikovat zjištění z kvalitativní části pomocí dotazníkových šetření</a:t>
            </a:r>
            <a:r>
              <a:rPr lang="cs-CZ" dirty="0" smtClean="0"/>
              <a:t>. Jednalo se o:</a:t>
            </a:r>
          </a:p>
          <a:p>
            <a:pPr lvl="3"/>
            <a:r>
              <a:rPr lang="cs-CZ" dirty="0" smtClean="0"/>
              <a:t>Výzkum na cílové skupině </a:t>
            </a:r>
            <a:r>
              <a:rPr lang="cs-CZ" b="1" dirty="0" smtClean="0"/>
              <a:t>rodičů</a:t>
            </a:r>
            <a:r>
              <a:rPr lang="cs-CZ" dirty="0" smtClean="0"/>
              <a:t> dětí se zdravotním postižením</a:t>
            </a:r>
          </a:p>
          <a:p>
            <a:pPr lvl="3"/>
            <a:r>
              <a:rPr lang="cs-CZ" dirty="0" smtClean="0"/>
              <a:t>Výzkum na cílové skupině profesionálů pracujících ve </a:t>
            </a:r>
            <a:r>
              <a:rPr lang="cs-CZ" b="1" dirty="0" smtClean="0"/>
              <a:t>státním sektoru</a:t>
            </a:r>
          </a:p>
          <a:p>
            <a:pPr lvl="3"/>
            <a:r>
              <a:rPr lang="cs-CZ" dirty="0" smtClean="0"/>
              <a:t>Výzkum na cílové skupině profesionálů pracujících v </a:t>
            </a:r>
            <a:r>
              <a:rPr lang="cs-CZ" b="1" dirty="0" smtClean="0"/>
              <a:t>neziskovém sektoru</a:t>
            </a:r>
          </a:p>
          <a:p>
            <a:pPr lvl="3"/>
            <a:r>
              <a:rPr lang="cs-CZ" dirty="0" smtClean="0"/>
              <a:t>Výzkum na cílové skupině </a:t>
            </a:r>
            <a:r>
              <a:rPr lang="cs-CZ" b="1" dirty="0" smtClean="0"/>
              <a:t>běžné populace</a:t>
            </a:r>
            <a:r>
              <a:rPr lang="cs-CZ" dirty="0" smtClean="0"/>
              <a:t> České republiky</a:t>
            </a:r>
          </a:p>
          <a:p>
            <a:r>
              <a:rPr lang="cs-CZ" dirty="0" smtClean="0"/>
              <a:t>Z kvalitativní části je k dispozici souhrnná zpráva a z každé části kvantitativního výzkumu je k dispozici samostatná zpráva</a:t>
            </a:r>
            <a:endParaRPr lang="cs-CZ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nedostatky systému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50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214282" y="1357298"/>
          <a:ext cx="8777317" cy="51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vstupu do života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51</a:t>
            </a:fld>
            <a:endParaRPr lang="en-US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142844" y="1357298"/>
          <a:ext cx="8848755" cy="5057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problémy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715172" cy="519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prava 5"/>
          <p:cNvSpPr/>
          <p:nvPr/>
        </p:nvSpPr>
        <p:spPr bwMode="auto">
          <a:xfrm>
            <a:off x="714375" y="5643562"/>
            <a:ext cx="8072467" cy="928687"/>
          </a:xfrm>
          <a:prstGeom prst="rightArrow">
            <a:avLst>
              <a:gd name="adj1" fmla="val 50000"/>
              <a:gd name="adj2" fmla="val 115186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průměrná  SPOKOJENOST S ŘEŠENÍM</a:t>
            </a:r>
          </a:p>
          <a:p>
            <a:pPr algn="ctr">
              <a:defRPr/>
            </a:pP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1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nespokojen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), ........, 5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(a)	</a:t>
            </a:r>
            <a:endParaRPr lang="cs-CZ" sz="105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Šipka doprava 27"/>
          <p:cNvSpPr>
            <a:spLocks noChangeArrowheads="1"/>
          </p:cNvSpPr>
          <p:nvPr/>
        </p:nvSpPr>
        <p:spPr bwMode="auto">
          <a:xfrm rot="16200000">
            <a:off x="-1990754" y="3419492"/>
            <a:ext cx="4981610" cy="857222"/>
          </a:xfrm>
          <a:prstGeom prst="rightArrow">
            <a:avLst>
              <a:gd name="adj1" fmla="val 50000"/>
              <a:gd name="adj2" fmla="val 9678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průměrná </a:t>
            </a: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 ZÁVAŽNOST PROBLÉMU</a:t>
            </a:r>
          </a:p>
          <a:p>
            <a:pPr algn="ctr">
              <a:defRPr/>
            </a:pP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1 – nezávažné, .........., 5 – </a:t>
            </a:r>
            <a:r>
              <a:rPr lang="sk-SK" sz="110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  závažné</a:t>
            </a: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071538" y="1214422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071538" y="2713032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321439" y="1964521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 rot="5400000">
            <a:off x="3251191" y="1963727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Významných problémy – státní sektor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53</a:t>
            </a:fld>
            <a:endParaRPr lang="en-US" dirty="0"/>
          </a:p>
        </p:txBody>
      </p:sp>
      <p:graphicFrame>
        <p:nvGraphicFramePr>
          <p:cNvPr id="6" name="Chart 2"/>
          <p:cNvGraphicFramePr>
            <a:graphicFrameLocks/>
          </p:cNvGraphicFramePr>
          <p:nvPr/>
        </p:nvGraphicFramePr>
        <p:xfrm>
          <a:off x="1000100" y="1214422"/>
          <a:ext cx="657229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Šipka doprava 6"/>
          <p:cNvSpPr/>
          <p:nvPr/>
        </p:nvSpPr>
        <p:spPr bwMode="auto">
          <a:xfrm>
            <a:off x="714375" y="5643562"/>
            <a:ext cx="8072467" cy="928687"/>
          </a:xfrm>
          <a:prstGeom prst="rightArrow">
            <a:avLst>
              <a:gd name="adj1" fmla="val 50000"/>
              <a:gd name="adj2" fmla="val 115186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průměrná  SPOKOJENOST S ŘEŠENÍM</a:t>
            </a:r>
          </a:p>
          <a:p>
            <a:pPr algn="ctr">
              <a:defRPr/>
            </a:pP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1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nespokojen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), ........, 5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(a)	</a:t>
            </a:r>
            <a:endParaRPr lang="cs-CZ" sz="105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Šipka doprava 27"/>
          <p:cNvSpPr>
            <a:spLocks noChangeArrowheads="1"/>
          </p:cNvSpPr>
          <p:nvPr/>
        </p:nvSpPr>
        <p:spPr bwMode="auto">
          <a:xfrm rot="16200000">
            <a:off x="-1990754" y="3419492"/>
            <a:ext cx="4981610" cy="857222"/>
          </a:xfrm>
          <a:prstGeom prst="rightArrow">
            <a:avLst>
              <a:gd name="adj1" fmla="val 50000"/>
              <a:gd name="adj2" fmla="val 9678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průměrná </a:t>
            </a: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 ZÁVAŽNOST PROBLÉMU</a:t>
            </a:r>
          </a:p>
          <a:p>
            <a:pPr algn="ctr">
              <a:defRPr/>
            </a:pP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1 – nezávažné, .........., 5 – </a:t>
            </a:r>
            <a:r>
              <a:rPr lang="sk-SK" sz="110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  závažné</a:t>
            </a: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>
            <a:off x="1000894" y="1214422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000894" y="2714620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250795" y="1964521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3180547" y="1963727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problémy – NO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6357982" cy="4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Šipka doprava 5"/>
          <p:cNvSpPr/>
          <p:nvPr/>
        </p:nvSpPr>
        <p:spPr bwMode="auto">
          <a:xfrm>
            <a:off x="714375" y="5643562"/>
            <a:ext cx="8072467" cy="928687"/>
          </a:xfrm>
          <a:prstGeom prst="rightArrow">
            <a:avLst>
              <a:gd name="adj1" fmla="val 50000"/>
              <a:gd name="adj2" fmla="val 115186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průměrná  SPOKOJENOST S ŘEŠENÍM</a:t>
            </a:r>
          </a:p>
          <a:p>
            <a:pPr algn="ctr">
              <a:defRPr/>
            </a:pP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	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1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nespokojen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</a:t>
            </a:r>
            <a:r>
              <a:rPr lang="sk-SK" sz="1050" b="1" dirty="0" smtClean="0">
                <a:solidFill>
                  <a:schemeClr val="bg1"/>
                </a:solidFill>
                <a:latin typeface="Verdana" pitchFamily="34" charset="0"/>
              </a:rPr>
              <a:t>), ........, 5 –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sk-SK" sz="1050" b="1" dirty="0" err="1">
                <a:solidFill>
                  <a:schemeClr val="bg1"/>
                </a:solidFill>
                <a:latin typeface="Verdana" pitchFamily="34" charset="0"/>
              </a:rPr>
              <a:t>spokojen</a:t>
            </a:r>
            <a:r>
              <a:rPr lang="sk-SK" sz="1050" b="1" dirty="0">
                <a:solidFill>
                  <a:schemeClr val="bg1"/>
                </a:solidFill>
                <a:latin typeface="Verdana" pitchFamily="34" charset="0"/>
              </a:rPr>
              <a:t>(a)	</a:t>
            </a:r>
            <a:endParaRPr lang="cs-CZ" sz="105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Šipka doprava 27"/>
          <p:cNvSpPr>
            <a:spLocks noChangeArrowheads="1"/>
          </p:cNvSpPr>
          <p:nvPr/>
        </p:nvSpPr>
        <p:spPr bwMode="auto">
          <a:xfrm rot="16200000">
            <a:off x="-1990754" y="3419492"/>
            <a:ext cx="4981610" cy="857222"/>
          </a:xfrm>
          <a:prstGeom prst="rightArrow">
            <a:avLst>
              <a:gd name="adj1" fmla="val 50000"/>
              <a:gd name="adj2" fmla="val 96788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defRPr/>
            </a:pPr>
            <a:r>
              <a:rPr lang="cs-CZ" sz="1400" b="1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průměrná </a:t>
            </a:r>
            <a:r>
              <a:rPr lang="cs-CZ" sz="1400" b="1" dirty="0">
                <a:solidFill>
                  <a:schemeClr val="bg1"/>
                </a:solidFill>
                <a:latin typeface="Verdana" pitchFamily="34" charset="0"/>
              </a:rPr>
              <a:t> ZÁVAŽNOST PROBLÉMU</a:t>
            </a:r>
          </a:p>
          <a:p>
            <a:pPr algn="ctr">
              <a:defRPr/>
            </a:pP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1 – nezávažné, .........., 5 – </a:t>
            </a:r>
            <a:r>
              <a:rPr lang="sk-SK" sz="1100" b="1" dirty="0" err="1">
                <a:solidFill>
                  <a:schemeClr val="bg1"/>
                </a:solidFill>
                <a:latin typeface="Verdana" pitchFamily="34" charset="0"/>
              </a:rPr>
              <a:t>velmi</a:t>
            </a:r>
            <a:r>
              <a:rPr lang="sk-SK" sz="1100" b="1" dirty="0">
                <a:solidFill>
                  <a:schemeClr val="bg1"/>
                </a:solidFill>
                <a:latin typeface="Verdana" pitchFamily="34" charset="0"/>
              </a:rPr>
              <a:t>  závažné</a:t>
            </a:r>
            <a:endParaRPr lang="cs-CZ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929456" y="1355710"/>
            <a:ext cx="27852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929456" y="2855908"/>
            <a:ext cx="27852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179357" y="2106603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5400000">
            <a:off x="2965439" y="2106603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1430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monitoringu:</a:t>
            </a:r>
            <a:br>
              <a:rPr lang="cs-CZ" dirty="0" smtClean="0"/>
            </a:br>
            <a:r>
              <a:rPr lang="cs-CZ" dirty="0" smtClean="0"/>
              <a:t> Postoje rodičů dětí se zdravotním postižením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55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Využívání / navštěvování služeb - rodiče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56</a:t>
            </a:fld>
            <a:endParaRPr lang="cs-CZ" noProof="0"/>
          </a:p>
        </p:txBody>
      </p:sp>
      <p:graphicFrame>
        <p:nvGraphicFramePr>
          <p:cNvPr id="7" name="Graf 6"/>
          <p:cNvGraphicFramePr/>
          <p:nvPr/>
        </p:nvGraphicFramePr>
        <p:xfrm>
          <a:off x="142844" y="1428736"/>
          <a:ext cx="878687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Spokojenost se službami / institucemi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57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0" y="1285860"/>
          <a:ext cx="892971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Využívání služeb neziskového sektoru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58</a:t>
            </a:fld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0180" y="1571613"/>
            <a:ext cx="4194276" cy="740845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Do jaké míry využíváte služeb neziskového sektoru (občanských sdružení, obecně prospěšné společnosti…)?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949755" y="1571612"/>
            <a:ext cx="4126626" cy="30995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Které služby využíváte?</a:t>
            </a:r>
            <a:endParaRPr lang="cs-CZ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Graf 6"/>
          <p:cNvGraphicFramePr/>
          <p:nvPr/>
        </p:nvGraphicFramePr>
        <p:xfrm>
          <a:off x="4746806" y="1939025"/>
          <a:ext cx="4397194" cy="3133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890778" y="2622381"/>
          <a:ext cx="4194276" cy="236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2649668" y="2373305"/>
            <a:ext cx="1826539" cy="49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Velmi často, alespoň 2x týdně</a:t>
            </a:r>
            <a:endParaRPr lang="en-GB" sz="14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3326164" y="2891191"/>
            <a:ext cx="1420642" cy="49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Často, alespoň 1x za 2 týdny</a:t>
            </a:r>
            <a:endParaRPr lang="en-GB" sz="1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3470482" y="3700822"/>
            <a:ext cx="1420642" cy="49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Občas, alespoň 1x za měsíc</a:t>
            </a:r>
            <a:endParaRPr lang="en-GB" sz="14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2852617" y="4577922"/>
            <a:ext cx="1623591" cy="49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Málokdy, méně než 1x za měsíc</a:t>
            </a:r>
            <a:endParaRPr lang="en-GB" sz="1400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214282" y="2508244"/>
            <a:ext cx="1623591" cy="55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 smtClean="0">
                <a:solidFill>
                  <a:srgbClr val="FF0000"/>
                </a:solidFill>
              </a:rPr>
              <a:t>NIKDY</a:t>
            </a:r>
          </a:p>
          <a:p>
            <a:pPr algn="r"/>
            <a:r>
              <a:rPr lang="cs-CZ" sz="1600" dirty="0" smtClean="0">
                <a:solidFill>
                  <a:srgbClr val="FF0000"/>
                </a:solidFill>
              </a:rPr>
              <a:t>NEVYUŽÍVÁ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958428" y="4802197"/>
            <a:ext cx="1352992" cy="23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dirty="0" smtClean="0"/>
              <a:t>% dotázaných</a:t>
            </a:r>
            <a:endParaRPr lang="en-GB" sz="1050" b="0" dirty="0"/>
          </a:p>
        </p:txBody>
      </p:sp>
      <p:sp>
        <p:nvSpPr>
          <p:cNvPr id="15" name="Šipka doprava 14"/>
          <p:cNvSpPr/>
          <p:nvPr/>
        </p:nvSpPr>
        <p:spPr bwMode="auto">
          <a:xfrm>
            <a:off x="4408558" y="4337850"/>
            <a:ext cx="1758890" cy="674692"/>
          </a:xfrm>
          <a:prstGeom prst="rightArrow">
            <a:avLst>
              <a:gd name="adj1" fmla="val 70841"/>
              <a:gd name="adj2" fmla="val 500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CE" charset="-18"/>
              </a:rPr>
              <a:t>VYUŽÍVÁ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59% (n=117)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E" charset="-18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49841" y="4975140"/>
            <a:ext cx="1691240" cy="23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050" b="0" dirty="0" smtClean="0"/>
              <a:t>% využívá alespoň občas</a:t>
            </a:r>
            <a:endParaRPr lang="en-GB" sz="1050" b="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84911" y="4599790"/>
            <a:ext cx="1082394" cy="290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N=200</a:t>
            </a:r>
            <a:endParaRPr lang="en-GB" sz="1400" dirty="0" smtClean="0"/>
          </a:p>
        </p:txBody>
      </p:sp>
      <p:cxnSp>
        <p:nvCxnSpPr>
          <p:cNvPr id="18" name="Přímá spojovací šipka 17"/>
          <p:cNvCxnSpPr/>
          <p:nvPr/>
        </p:nvCxnSpPr>
        <p:spPr bwMode="auto">
          <a:xfrm rot="16200000" flipH="1">
            <a:off x="6787966" y="3372437"/>
            <a:ext cx="2766240" cy="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7" grpId="0">
        <p:bldAsOne/>
      </p:bldGraphic>
      <p:bldGraphic spid="8" grpId="0">
        <p:bldAsOne/>
      </p:bldGraphic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Spokojenost se službami neziskového sektoru</a:t>
            </a:r>
            <a:br>
              <a:rPr lang="cs-CZ" dirty="0" smtClean="0"/>
            </a:br>
            <a:r>
              <a:rPr lang="cs-CZ" dirty="0" smtClean="0"/>
              <a:t>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59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42844" y="1357298"/>
          <a:ext cx="8786874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714380"/>
          </a:xfrm>
        </p:spPr>
        <p:txBody>
          <a:bodyPr/>
          <a:lstStyle/>
          <a:p>
            <a:r>
              <a:rPr lang="cs-CZ" dirty="0" smtClean="0"/>
              <a:t>Popis realizace jednotlivých částí projektu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6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nabízené neziskovým sektorem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60</a:t>
            </a:fld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42844" y="1428736"/>
          <a:ext cx="8958294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364708" y="2833674"/>
            <a:ext cx="2707855" cy="2714625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1" indent="-1778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300" dirty="0">
                <a:solidFill>
                  <a:schemeClr val="tx1"/>
                </a:solidFill>
                <a:latin typeface="+mn-lt"/>
              </a:rPr>
              <a:t>Polovina dotázaných organizací poskytuje </a:t>
            </a:r>
            <a:r>
              <a:rPr lang="cs-CZ" sz="1300" i="1" dirty="0">
                <a:solidFill>
                  <a:schemeClr val="tx1"/>
                </a:solidFill>
                <a:latin typeface="+mn-lt"/>
              </a:rPr>
              <a:t>volnočasové aktivity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, téměř polovina pak se věnuje </a:t>
            </a:r>
            <a:r>
              <a:rPr lang="cs-CZ" sz="1300" i="1" dirty="0">
                <a:solidFill>
                  <a:schemeClr val="tx1"/>
                </a:solidFill>
                <a:latin typeface="+mn-lt"/>
              </a:rPr>
              <a:t>osvětě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1300" i="1" dirty="0">
                <a:solidFill>
                  <a:schemeClr val="tx1"/>
                </a:solidFill>
                <a:latin typeface="+mn-lt"/>
              </a:rPr>
              <a:t>sociálně-právní pomoci rodinám se ZP dětmi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7800" lvl="1" indent="-1778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300" dirty="0">
                <a:solidFill>
                  <a:schemeClr val="tx1"/>
                </a:solidFill>
                <a:latin typeface="+mn-lt"/>
              </a:rPr>
              <a:t>Mezi hlavními činnostmi byly především jmenovány </a:t>
            </a:r>
            <a:r>
              <a:rPr lang="cs-CZ" sz="1300" i="1" dirty="0">
                <a:solidFill>
                  <a:schemeClr val="tx1"/>
                </a:solidFill>
                <a:latin typeface="+mn-lt"/>
              </a:rPr>
              <a:t>osobní asistence 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1300" i="1" dirty="0">
                <a:solidFill>
                  <a:schemeClr val="tx1"/>
                </a:solidFill>
                <a:latin typeface="+mn-lt"/>
              </a:rPr>
              <a:t>volnočasové aktivity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77800" lvl="1" indent="-17780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cs-CZ" sz="1300" dirty="0">
                <a:solidFill>
                  <a:schemeClr val="tx1"/>
                </a:solidFill>
                <a:latin typeface="+mn-lt"/>
              </a:rPr>
              <a:t>¼ dotázaných organizací nedokázala vybrat jednu hlavní činnost.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44654" y="5619736"/>
            <a:ext cx="2013533" cy="601663"/>
          </a:xfrm>
          <a:prstGeom prst="rect">
            <a:avLst/>
          </a:prstGeom>
          <a:solidFill>
            <a:srgbClr val="FFFFFF"/>
          </a:solidFill>
          <a:ln w="9360">
            <a:solidFill>
              <a:schemeClr val="accent4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100" b="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Stacionáře, aktivizační služby, raná péče, zdravotnické zařízení, nadační příspěvky</a:t>
            </a:r>
            <a:endParaRPr lang="en-GB" sz="1100" b="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8" name="Přímá spojovací šipka 7"/>
          <p:cNvCxnSpPr/>
          <p:nvPr/>
        </p:nvCxnSpPr>
        <p:spPr bwMode="auto">
          <a:xfrm flipV="1">
            <a:off x="5643563" y="6048363"/>
            <a:ext cx="642937" cy="214313"/>
          </a:xfrm>
          <a:prstGeom prst="straightConnector1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 o službách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61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285720" y="1428736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komunikace služeb – stát a NO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62</a:t>
            </a:fld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142843" y="1357298"/>
          <a:ext cx="8666829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na péči o děti se ZP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63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285688" y="1428736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státu k péči o děti se ZP, co by měl stát dělat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64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0" y="1571612"/>
          <a:ext cx="8858312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 jaké míry je pomoc státu efektivní</a:t>
            </a:r>
            <a:br>
              <a:rPr lang="cs-CZ" dirty="0" smtClean="0"/>
            </a:br>
            <a:r>
              <a:rPr lang="cs-CZ" dirty="0" smtClean="0"/>
              <a:t>v následujících situacích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65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357126" y="1500174"/>
          <a:ext cx="878687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Souhlas s výroky o péči o děti se ZP I/II 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66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142844" y="1357298"/>
          <a:ext cx="892971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Souhlas s výroky o péči o děti se ZP II/II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67</a:t>
            </a:fld>
            <a:endParaRPr lang="en-US" dirty="0"/>
          </a:p>
        </p:txBody>
      </p:sp>
      <p:graphicFrame>
        <p:nvGraphicFramePr>
          <p:cNvPr id="5" name="Graf 4"/>
          <p:cNvGraphicFramePr/>
          <p:nvPr/>
        </p:nvGraphicFramePr>
        <p:xfrm>
          <a:off x="0" y="1285860"/>
          <a:ext cx="907256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/>
          <p:nvPr/>
        </p:nvGraphicFramePr>
        <p:xfrm>
          <a:off x="4738678" y="2285992"/>
          <a:ext cx="4405322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Zapojení do sdružení rodičů dětí se ZP - rodiče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68</a:t>
            </a:fld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929190" y="1714488"/>
            <a:ext cx="3857652" cy="525401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Co je hlavním důvodem, že nejste členem / členkou sdružení rodičů?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1714488"/>
            <a:ext cx="4143404" cy="525401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 b="1" dirty="0" smtClean="0">
                <a:solidFill>
                  <a:schemeClr val="bg1"/>
                </a:solidFill>
              </a:rPr>
              <a:t>Jste členem / členkou sdružení rodičů dětí se ZP, kterým trpí Vaše dítě?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af 7"/>
          <p:cNvGraphicFramePr/>
          <p:nvPr/>
        </p:nvGraphicFramePr>
        <p:xfrm>
          <a:off x="0" y="2428868"/>
          <a:ext cx="4833950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00034" y="282576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solidFill>
                  <a:srgbClr val="006600"/>
                </a:solidFill>
              </a:rPr>
              <a:t>ANO</a:t>
            </a:r>
            <a:endParaRPr lang="en-GB" sz="1400" dirty="0" smtClean="0">
              <a:solidFill>
                <a:srgbClr val="0066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428992" y="2682884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NE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6572264" y="3143248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CE" charset="-18"/>
            </a:endParaRPr>
          </a:p>
        </p:txBody>
      </p:sp>
      <p:sp>
        <p:nvSpPr>
          <p:cNvPr id="14" name="Šipka doprava 13"/>
          <p:cNvSpPr/>
          <p:nvPr/>
        </p:nvSpPr>
        <p:spPr bwMode="auto">
          <a:xfrm>
            <a:off x="3643306" y="3357562"/>
            <a:ext cx="1143008" cy="642942"/>
          </a:xfrm>
          <a:prstGeom prst="right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Arial CE" charset="-18"/>
              </a:rPr>
              <a:t>N=170</a:t>
            </a:r>
            <a:endParaRPr kumimoji="0" lang="en-GB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 CE" charset="-1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5" grpId="0" animBg="1"/>
      <p:bldP spid="7" grpId="0" animBg="1"/>
      <p:bldGraphic spid="8" grpId="0">
        <p:bldAsOne/>
      </p:bldGraphic>
      <p:bldP spid="9" grpId="0"/>
      <p:bldP spid="10" grpId="0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1430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Výsledky monitoringu:</a:t>
            </a:r>
            <a:br>
              <a:rPr lang="cs-CZ" dirty="0" smtClean="0"/>
            </a:br>
            <a:r>
              <a:rPr lang="cs-CZ" dirty="0" smtClean="0"/>
              <a:t> Postoje profesionálů ze státních / příspěvkových organizací a neziskových organizací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69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Získání opory výběrů (</a:t>
            </a:r>
            <a:r>
              <a:rPr lang="cs-CZ" dirty="0" err="1" smtClean="0"/>
              <a:t>desk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Podkladem pro tvorbu databází pro výběr organizací byly:</a:t>
            </a:r>
          </a:p>
          <a:p>
            <a:pPr lvl="1"/>
            <a:r>
              <a:rPr lang="cs-CZ" dirty="0" smtClean="0"/>
              <a:t>MPSV - Registr poskytovatelů sociálních služeb</a:t>
            </a:r>
          </a:p>
          <a:p>
            <a:pPr lvl="1"/>
            <a:r>
              <a:rPr lang="cs-CZ" dirty="0" smtClean="0"/>
              <a:t>MŠMT – Rejstřík škol</a:t>
            </a:r>
          </a:p>
          <a:p>
            <a:pPr lvl="1"/>
            <a:r>
              <a:rPr lang="cs-CZ" dirty="0" smtClean="0"/>
              <a:t>MZ – Registr zdravotnických zařízení</a:t>
            </a:r>
          </a:p>
          <a:p>
            <a:pPr lvl="1"/>
            <a:r>
              <a:rPr lang="cs-CZ" dirty="0" smtClean="0"/>
              <a:t>Další internetové stránky (např. www.</a:t>
            </a:r>
            <a:r>
              <a:rPr lang="cs-CZ" dirty="0" err="1" smtClean="0"/>
              <a:t>neziskovky.cz</a:t>
            </a:r>
            <a:r>
              <a:rPr lang="cs-CZ" dirty="0" smtClean="0"/>
              <a:t>) a webové stránky neziskových organizací samotných</a:t>
            </a:r>
          </a:p>
          <a:p>
            <a:r>
              <a:rPr lang="cs-CZ" dirty="0" smtClean="0"/>
              <a:t>Výsledná databáze, která sloužila jako opora výběru pro kvantitativní výzkumy čítá: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569 nestátních neziskových organizací</a:t>
            </a:r>
          </a:p>
          <a:p>
            <a:pPr lvl="2"/>
            <a:r>
              <a:rPr lang="cs-CZ" dirty="0" smtClean="0"/>
              <a:t>243 má zařízení určené pro děti</a:t>
            </a:r>
          </a:p>
          <a:p>
            <a:pPr lvl="2"/>
            <a:r>
              <a:rPr lang="cs-CZ" dirty="0" smtClean="0"/>
              <a:t>173 má zařízení, které nemá věkové omezení pro klienty</a:t>
            </a:r>
          </a:p>
          <a:p>
            <a:pPr lvl="2"/>
            <a:r>
              <a:rPr lang="cs-CZ" dirty="0" smtClean="0"/>
              <a:t>84 má zařízení pouze pro nejvyšší věkovou skupinu 16 - 18 let</a:t>
            </a:r>
          </a:p>
          <a:p>
            <a:pPr lvl="2"/>
            <a:r>
              <a:rPr lang="cs-CZ" dirty="0" smtClean="0"/>
              <a:t>6 hospicových zařízení (splňující věkové podmínky)</a:t>
            </a:r>
          </a:p>
          <a:p>
            <a:pPr lvl="2"/>
            <a:r>
              <a:rPr lang="cs-CZ" dirty="0" smtClean="0"/>
              <a:t>63 nepřímo pomáhající organizace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722 státních zařízení</a:t>
            </a:r>
          </a:p>
          <a:p>
            <a:pPr lvl="2"/>
            <a:r>
              <a:rPr lang="cs-CZ" dirty="0" smtClean="0"/>
              <a:t>598 určené pro děti</a:t>
            </a:r>
          </a:p>
          <a:p>
            <a:pPr lvl="2"/>
            <a:r>
              <a:rPr lang="cs-CZ" dirty="0" smtClean="0"/>
              <a:t>101 nemá věkové omezení pro klienty</a:t>
            </a:r>
          </a:p>
          <a:p>
            <a:pPr lvl="2"/>
            <a:r>
              <a:rPr lang="cs-CZ" dirty="0" smtClean="0"/>
              <a:t>23 pouze pro nejvyšší povolenou věkovou skupinu 16 - 18 let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</a:t>
            </a:fld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by se měla podílet veřejnost na řešení problémů dětí se ZP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70</a:t>
            </a:fld>
            <a:endParaRPr lang="cs-CZ" noProof="0"/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0" y="1628775"/>
          <a:ext cx="8966200" cy="42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Myslíte si, že se veřejnost dostatečně zajímá</a:t>
            </a:r>
            <a:br>
              <a:rPr lang="cs-CZ" dirty="0" smtClean="0"/>
            </a:br>
            <a:r>
              <a:rPr lang="cs-CZ" dirty="0" smtClean="0"/>
              <a:t>o problematiku dětí se ZP: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71</a:t>
            </a:fld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42843" y="1357298"/>
          <a:ext cx="8782157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Větší publicita problematiky dětí se ZP by vedla: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72</a:t>
            </a:fld>
            <a:endParaRPr lang="en-US" dirty="0"/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42844" y="1357298"/>
          <a:ext cx="8619714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Očekávání od neziskového sektoru – spontánně</a:t>
            </a:r>
            <a:br>
              <a:rPr lang="cs-CZ" dirty="0" smtClean="0"/>
            </a:br>
            <a:r>
              <a:rPr lang="cs-CZ" dirty="0" smtClean="0"/>
              <a:t>stát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73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2844" y="1357298"/>
          <a:ext cx="8786813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Očekávání od státního sektoru – spontánně</a:t>
            </a:r>
            <a:br>
              <a:rPr lang="cs-CZ" dirty="0" smtClean="0"/>
            </a:br>
            <a:r>
              <a:rPr lang="cs-CZ" dirty="0" smtClean="0"/>
              <a:t>NO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74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42843" y="1357298"/>
          <a:ext cx="8860669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z těchto činností by podle vás měl</a:t>
            </a:r>
            <a:br>
              <a:rPr lang="cs-CZ" dirty="0" smtClean="0"/>
            </a:br>
            <a:r>
              <a:rPr lang="cs-CZ" dirty="0" smtClean="0"/>
              <a:t>neziskový sektor vykonávat - stát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75</a:t>
            </a:fld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71438" y="1520825"/>
          <a:ext cx="9024937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z těchto činností by podle vás měl</a:t>
            </a:r>
            <a:br>
              <a:rPr lang="cs-CZ" dirty="0" smtClean="0"/>
            </a:br>
            <a:r>
              <a:rPr lang="cs-CZ" dirty="0" smtClean="0"/>
              <a:t>státní sektor vykonávat - NO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76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-1" y="1357298"/>
          <a:ext cx="9113591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přínosu neziskového sektoru</a:t>
            </a:r>
            <a:br>
              <a:rPr lang="cs-CZ" dirty="0" smtClean="0"/>
            </a:br>
            <a:r>
              <a:rPr lang="cs-CZ" dirty="0" smtClean="0"/>
              <a:t>v různých oblastech - stát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77</a:t>
            </a:fld>
            <a:endParaRPr lang="en-US" dirty="0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415925" y="1520824"/>
          <a:ext cx="8348663" cy="469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přínosu státního sektoru v různých oblastech - NO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78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1428736"/>
          <a:ext cx="906111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Spolupráce s neziskovým sektorem - stát</a:t>
            </a:r>
            <a:endParaRPr lang="cs-CZ" dirty="0"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79</a:t>
            </a:fld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79388" y="1844675"/>
          <a:ext cx="3508375" cy="4679950"/>
        </p:xfrm>
        <a:graphic>
          <a:graphicData uri="http://schemas.openxmlformats.org/presentationml/2006/ole">
            <p:oleObj spid="_x0000_s55298" name="Graf" r:id="rId3" imgW="3495675" imgH="4667250" progId="MSGraph.Chart.8">
              <p:embed followColorScheme="full"/>
            </p:oleObj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4282" y="1357298"/>
            <a:ext cx="3744912" cy="525401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2813"/>
            <a:r>
              <a:rPr lang="fr-FR" sz="1400" b="1" dirty="0" smtClean="0">
                <a:solidFill>
                  <a:schemeClr val="bg1"/>
                </a:solidFill>
              </a:rPr>
              <a:t>Spolupracujete </a:t>
            </a:r>
            <a:r>
              <a:rPr lang="fr-FR" sz="1400" b="1" dirty="0">
                <a:solidFill>
                  <a:schemeClr val="bg1"/>
                </a:solidFill>
              </a:rPr>
              <a:t>ve své činnosti </a:t>
            </a:r>
            <a:endParaRPr lang="cs-CZ" sz="1400" b="1" dirty="0">
              <a:solidFill>
                <a:schemeClr val="bg1"/>
              </a:solidFill>
            </a:endParaRPr>
          </a:p>
          <a:p>
            <a:pPr algn="ctr" defTabSz="912813"/>
            <a:r>
              <a:rPr lang="fr-FR" sz="1400" b="1" dirty="0">
                <a:solidFill>
                  <a:schemeClr val="bg1"/>
                </a:solidFill>
              </a:rPr>
              <a:t>s nějakou neziskovou organizací</a:t>
            </a:r>
            <a:r>
              <a:rPr lang="cs-CZ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?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19250" y="3141663"/>
            <a:ext cx="714375" cy="30995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400" dirty="0">
                <a:solidFill>
                  <a:schemeClr val="bg1"/>
                </a:solidFill>
                <a:cs typeface="Times New Roman"/>
              </a:rPr>
              <a:t>ANO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2275" y="5229225"/>
            <a:ext cx="714375" cy="30995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1400" dirty="0">
                <a:solidFill>
                  <a:schemeClr val="bg1"/>
                </a:solidFill>
                <a:cs typeface="Times New Roman"/>
              </a:rPr>
              <a:t>NE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03350" y="6308725"/>
            <a:ext cx="1296988" cy="30995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66"/>
              </a:buClr>
              <a:buSzPct val="100000"/>
              <a:buFont typeface="Arial" pitchFamily="34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sz="1400">
                <a:solidFill>
                  <a:schemeClr val="tx1"/>
                </a:solidFill>
                <a:cs typeface="Times New Roman" pitchFamily="18" charset="0"/>
              </a:rPr>
              <a:t>neuvedeno</a:t>
            </a: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715008" y="1357298"/>
            <a:ext cx="3168650" cy="463846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2813"/>
            <a:r>
              <a:rPr lang="cs-CZ" sz="1200" b="1" dirty="0" smtClean="0">
                <a:solidFill>
                  <a:schemeClr val="bg1"/>
                </a:solidFill>
              </a:rPr>
              <a:t>Se </a:t>
            </a:r>
            <a:r>
              <a:rPr lang="cs-CZ" sz="1200" b="1" dirty="0">
                <a:solidFill>
                  <a:schemeClr val="bg1"/>
                </a:solidFill>
              </a:rPr>
              <a:t>kterými NNO spolupracujete</a:t>
            </a:r>
            <a:r>
              <a:rPr lang="fr-FR" sz="1200" b="1" dirty="0">
                <a:solidFill>
                  <a:schemeClr val="bg1"/>
                </a:solidFill>
              </a:rPr>
              <a:t>?</a:t>
            </a:r>
            <a:r>
              <a:rPr lang="cs-CZ" sz="1200" b="1" dirty="0">
                <a:solidFill>
                  <a:schemeClr val="bg1"/>
                </a:solidFill>
              </a:rPr>
              <a:t> (spontánní odpovědi)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03800" y="4724400"/>
            <a:ext cx="3960813" cy="463846"/>
          </a:xfrm>
          <a:prstGeom prst="rect">
            <a:avLst/>
          </a:prstGeom>
          <a:solidFill>
            <a:srgbClr val="002060"/>
          </a:solidFill>
          <a:ln w="936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912813"/>
            <a:r>
              <a:rPr lang="cs-CZ" sz="1200" b="1" dirty="0" smtClean="0">
                <a:solidFill>
                  <a:schemeClr val="bg1"/>
                </a:solidFill>
              </a:rPr>
              <a:t>Ohodnoťte </a:t>
            </a:r>
            <a:r>
              <a:rPr lang="cs-CZ" sz="1200" b="1" dirty="0">
                <a:solidFill>
                  <a:schemeClr val="bg1"/>
                </a:solidFill>
              </a:rPr>
              <a:t>spolupráci s NNO na škále:</a:t>
            </a:r>
          </a:p>
          <a:p>
            <a:pPr algn="ctr" defTabSz="912813"/>
            <a:r>
              <a:rPr lang="cs-CZ" sz="1200" b="1" dirty="0">
                <a:solidFill>
                  <a:schemeClr val="bg1"/>
                </a:solidFill>
              </a:rPr>
              <a:t>1=velmi spokojen(a), …, 4=velmi nespokojen(a)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555875" y="3357563"/>
            <a:ext cx="2232025" cy="1943100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S NNO spolupracuje téměř polovina státních institucí (bez signifikantních rozdílů, zda se jedná o úřad, SZ, školu nebo PPP). Relativně nejméně často s NNO spolupracují školy a SPC.</a:t>
            </a:r>
          </a:p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Ti, kdo spolupracují, většinou spolupracují s několika NNO.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2484438" y="2708275"/>
            <a:ext cx="3167062" cy="719138"/>
          </a:xfrm>
          <a:prstGeom prst="rightArrow">
            <a:avLst>
              <a:gd name="adj1" fmla="val 50000"/>
              <a:gd name="adj2" fmla="val 110099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484438" y="2924175"/>
            <a:ext cx="23764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912813" eaLnBrk="0" hangingPunct="0"/>
            <a:r>
              <a:rPr lang="cs-CZ" sz="1200">
                <a:solidFill>
                  <a:schemeClr val="bg1"/>
                </a:solidFill>
              </a:rPr>
              <a:t>Pokud ANO (n=97):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29322" y="1928802"/>
            <a:ext cx="3024188" cy="2089150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Odpovědi jsou velmi individuální a různé dle instituce i lokality. V souhrnu se nejčastěji logicky objevují jména největších NNO:</a:t>
            </a:r>
          </a:p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1. Charita, Oblastní charita (22 resp.)</a:t>
            </a:r>
          </a:p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2. Raná péče, Středisko rané péče (11)</a:t>
            </a:r>
          </a:p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3. Slezská diakonie, </a:t>
            </a:r>
            <a:r>
              <a:rPr lang="cs-CZ" sz="1200" dirty="0" err="1">
                <a:solidFill>
                  <a:schemeClr val="tx1"/>
                </a:solidFill>
              </a:rPr>
              <a:t>Diakonie</a:t>
            </a:r>
            <a:r>
              <a:rPr lang="cs-CZ" sz="1200" dirty="0">
                <a:solidFill>
                  <a:schemeClr val="tx1"/>
                </a:solidFill>
              </a:rPr>
              <a:t> (10),</a:t>
            </a:r>
          </a:p>
          <a:p>
            <a:pPr marL="0" lvl="1" indent="0" defTabSz="912813">
              <a:buClr>
                <a:schemeClr val="tx1"/>
              </a:buClr>
            </a:pPr>
            <a:r>
              <a:rPr lang="cs-CZ" sz="1200" dirty="0">
                <a:solidFill>
                  <a:schemeClr val="tx1"/>
                </a:solidFill>
              </a:rPr>
              <a:t>dále Centrum služeb pro ZP (4), </a:t>
            </a:r>
            <a:r>
              <a:rPr lang="cs-CZ" sz="1200" dirty="0" err="1">
                <a:solidFill>
                  <a:schemeClr val="tx1"/>
                </a:solidFill>
              </a:rPr>
              <a:t>Tyflocentra</a:t>
            </a:r>
            <a:r>
              <a:rPr lang="cs-CZ" sz="1200" dirty="0">
                <a:solidFill>
                  <a:schemeClr val="tx1"/>
                </a:solidFill>
              </a:rPr>
              <a:t>, Červený kříž, Svaz neslyšících, </a:t>
            </a:r>
            <a:r>
              <a:rPr lang="cs-CZ" sz="1200" dirty="0" err="1">
                <a:solidFill>
                  <a:schemeClr val="tx1"/>
                </a:solidFill>
              </a:rPr>
              <a:t>Apla</a:t>
            </a:r>
            <a:r>
              <a:rPr lang="cs-CZ" sz="1200" dirty="0">
                <a:solidFill>
                  <a:schemeClr val="tx1"/>
                </a:solidFill>
              </a:rPr>
              <a:t>, Kotec, Duha, Naděje a další jednotlivé názvy.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580063" y="5300663"/>
            <a:ext cx="3024187" cy="792162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buClr>
                <a:schemeClr val="tx1"/>
              </a:buClr>
            </a:pPr>
            <a:r>
              <a:rPr lang="cs-CZ" sz="1200">
                <a:solidFill>
                  <a:schemeClr val="tx1"/>
                </a:solidFill>
              </a:rPr>
              <a:t>Ve všech případech je spolupráce s NNO označena kladně jako „velmi“ případně „spíše“ spokojen(a). Pouze 3x bylo řečeno „spíše nespokojen(a)“.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" grpId="0"/>
      <p:bldOleChart spid="5" grpId="1"/>
      <p:bldP spid="6" grpId="0" animBg="1"/>
      <p:bldP spid="6" grpId="1" animBg="1"/>
      <p:bldP spid="9" grpId="0"/>
      <p:bldP spid="9" grpId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Expertní rozhovory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Obsahem</a:t>
            </a:r>
            <a:r>
              <a:rPr lang="cs-CZ" dirty="0" smtClean="0"/>
              <a:t> rozhovorů bylo: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Mapování přístupu organizace </a:t>
            </a:r>
            <a:r>
              <a:rPr lang="cs-CZ" dirty="0" smtClean="0"/>
              <a:t>k problematice dětí se zdravotním postižením.</a:t>
            </a:r>
          </a:p>
          <a:p>
            <a:pPr lvl="1"/>
            <a:r>
              <a:rPr lang="cs-CZ" dirty="0" smtClean="0"/>
              <a:t>Diskuse nad </a:t>
            </a:r>
            <a:r>
              <a:rPr lang="cs-CZ" b="1" dirty="0" smtClean="0">
                <a:solidFill>
                  <a:srgbClr val="C00000"/>
                </a:solidFill>
              </a:rPr>
              <a:t>problémy péče </a:t>
            </a:r>
            <a:r>
              <a:rPr lang="cs-CZ" dirty="0" smtClean="0"/>
              <a:t>o děti se zdravotním postižením</a:t>
            </a:r>
          </a:p>
          <a:p>
            <a:r>
              <a:rPr lang="cs-CZ" b="1" dirty="0" smtClean="0"/>
              <a:t>Výběr</a:t>
            </a:r>
            <a:r>
              <a:rPr lang="cs-CZ" dirty="0" smtClean="0"/>
              <a:t> respondentů:</a:t>
            </a:r>
          </a:p>
          <a:p>
            <a:pPr lvl="1"/>
            <a:r>
              <a:rPr lang="cs-CZ" dirty="0" smtClean="0"/>
              <a:t>Experti </a:t>
            </a:r>
            <a:r>
              <a:rPr lang="cs-CZ" b="1" dirty="0" smtClean="0">
                <a:solidFill>
                  <a:srgbClr val="C00000"/>
                </a:solidFill>
              </a:rPr>
              <a:t>vytipovaní</a:t>
            </a:r>
            <a:r>
              <a:rPr lang="cs-CZ" dirty="0" smtClean="0"/>
              <a:t> v průběhu </a:t>
            </a:r>
            <a:r>
              <a:rPr lang="cs-CZ" dirty="0" err="1" smtClean="0"/>
              <a:t>desk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Zástupci zainteresovaných </a:t>
            </a:r>
            <a:r>
              <a:rPr lang="cs-CZ" b="1" dirty="0" smtClean="0">
                <a:solidFill>
                  <a:srgbClr val="C00000"/>
                </a:solidFill>
              </a:rPr>
              <a:t>resortů státní správy</a:t>
            </a:r>
          </a:p>
          <a:p>
            <a:pPr lvl="1"/>
            <a:r>
              <a:rPr lang="cs-CZ" dirty="0" smtClean="0"/>
              <a:t>Zástupci </a:t>
            </a:r>
            <a:r>
              <a:rPr lang="cs-CZ" b="1" dirty="0" smtClean="0">
                <a:solidFill>
                  <a:srgbClr val="C00000"/>
                </a:solidFill>
              </a:rPr>
              <a:t>různých druhů a typů péče</a:t>
            </a:r>
            <a:r>
              <a:rPr lang="cs-CZ" dirty="0" smtClean="0"/>
              <a:t> o děti se zdravotním postižením</a:t>
            </a:r>
          </a:p>
          <a:p>
            <a:r>
              <a:rPr lang="cs-CZ" dirty="0" smtClean="0"/>
              <a:t>Rozhovory probíhaly kontinuálně </a:t>
            </a:r>
            <a:r>
              <a:rPr lang="cs-CZ" b="1" dirty="0" smtClean="0">
                <a:solidFill>
                  <a:srgbClr val="C00000"/>
                </a:solidFill>
              </a:rPr>
              <a:t>od 16. června do 11. prosince 2009</a:t>
            </a:r>
            <a:r>
              <a:rPr lang="cs-CZ" dirty="0" smtClean="0"/>
              <a:t>.</a:t>
            </a:r>
          </a:p>
          <a:p>
            <a:r>
              <a:rPr lang="cs-CZ" dirty="0" smtClean="0"/>
              <a:t>Celkem bylo uskutečněno </a:t>
            </a:r>
            <a:r>
              <a:rPr lang="cs-CZ" b="1" u="sng" dirty="0" smtClean="0">
                <a:solidFill>
                  <a:srgbClr val="C00000"/>
                </a:solidFill>
              </a:rPr>
              <a:t>31 expertních rozhovorů</a:t>
            </a:r>
            <a:r>
              <a:rPr lang="cs-CZ" b="1" u="sng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6 rozhovorů s představiteli státní správy na centrální úrovni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1 rozhovor s představiteli Všeobecné zdravotní pojišťovny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2 rozhovory s řediteli veřejných ústavních zařízení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1 rozhovor s představitelem významné nadace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6 rozhovorů s experty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15 rozhovorů s řediteli významných neziskových organizací</a:t>
            </a:r>
          </a:p>
          <a:p>
            <a:pPr>
              <a:lnSpc>
                <a:spcPct val="90000"/>
              </a:lnSpc>
            </a:pPr>
            <a:r>
              <a:rPr lang="cs-CZ" i="1" dirty="0" smtClean="0"/>
              <a:t>Problém posudkové služby.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Provádí vaše organizace průzkum potřeb klientů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80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5720" y="1071546"/>
          <a:ext cx="8072463" cy="480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57224" y="2428868"/>
            <a:ext cx="7143800" cy="428628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1" indent="-177800">
              <a:spcBef>
                <a:spcPct val="20000"/>
              </a:spcBef>
              <a:buClr>
                <a:schemeClr val="tx1"/>
              </a:buClr>
              <a:defRPr/>
            </a:pPr>
            <a:r>
              <a:rPr lang="cs-CZ" sz="1300" b="1" dirty="0" smtClean="0">
                <a:solidFill>
                  <a:schemeClr val="tx1"/>
                </a:solidFill>
                <a:latin typeface="+mn-lt"/>
              </a:rPr>
              <a:t>Z těch </a:t>
            </a:r>
            <a:r>
              <a:rPr lang="cs-CZ" sz="1200" b="1" dirty="0" smtClean="0">
                <a:solidFill>
                  <a:schemeClr val="tx1"/>
                </a:solidFill>
                <a:latin typeface="+mn-lt"/>
              </a:rPr>
              <a:t>organizací</a:t>
            </a:r>
            <a:r>
              <a:rPr lang="cs-CZ" sz="1300" b="1" dirty="0" smtClean="0">
                <a:solidFill>
                  <a:schemeClr val="tx1"/>
                </a:solidFill>
                <a:latin typeface="+mn-lt"/>
              </a:rPr>
              <a:t>, které nikdy neprováděli průzkum potřeb svých klientů je 43 % občanských sdružení, 20 % obecně prospěšných společností a nadací, a 18 % církevních institucí.</a:t>
            </a:r>
            <a:endParaRPr lang="cs-CZ" sz="13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57224" y="4214818"/>
            <a:ext cx="7143800" cy="642942"/>
          </a:xfrm>
          <a:prstGeom prst="rect">
            <a:avLst/>
          </a:prstGeom>
          <a:solidFill>
            <a:srgbClr val="DDDBF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indent="0" defTabSz="912813">
              <a:buClr>
                <a:srgbClr val="000066"/>
              </a:buClr>
            </a:pPr>
            <a:r>
              <a:rPr lang="cs-CZ" sz="1200" b="1" dirty="0" smtClean="0">
                <a:solidFill>
                  <a:srgbClr val="000066"/>
                </a:solidFill>
              </a:rPr>
              <a:t>Téměř polovinu (40%) z těch, kteří nikdy nedělali průzkum zjišťující potřeby klientů, tvoří speciální školy,</a:t>
            </a:r>
            <a:br>
              <a:rPr lang="cs-CZ" sz="1200" b="1" dirty="0" smtClean="0">
                <a:solidFill>
                  <a:srgbClr val="000066"/>
                </a:solidFill>
              </a:rPr>
            </a:br>
            <a:r>
              <a:rPr lang="cs-CZ" sz="1200" b="1" dirty="0" smtClean="0">
                <a:solidFill>
                  <a:srgbClr val="000066"/>
                </a:solidFill>
              </a:rPr>
              <a:t>27 % tvoří krajské / městské úřady, 20 % tvoří PPP a zbývajících 14 % tvoří speciální zařízení.</a:t>
            </a:r>
          </a:p>
          <a:p>
            <a:pPr marL="0" lvl="1" defTabSz="912813">
              <a:buClr>
                <a:srgbClr val="000066"/>
              </a:buClr>
            </a:pPr>
            <a:r>
              <a:rPr lang="cs-CZ" sz="1200" b="1" dirty="0" smtClean="0">
                <a:solidFill>
                  <a:srgbClr val="000066"/>
                </a:solidFill>
              </a:rPr>
              <a:t>Nadprůměrně často provádějí průzkum speciální zařízení.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Výsledky monitoringu:</a:t>
            </a:r>
            <a:br>
              <a:rPr lang="cs-CZ" dirty="0" smtClean="0"/>
            </a:br>
            <a:r>
              <a:rPr lang="cs-CZ" dirty="0" smtClean="0"/>
              <a:t> Postoje veřejnosti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81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Zajímáte se vy osobně o tato témata ze života</a:t>
            </a:r>
            <a:br>
              <a:rPr lang="cs-CZ" dirty="0" smtClean="0"/>
            </a:br>
            <a:r>
              <a:rPr lang="cs-CZ" dirty="0" smtClean="0"/>
              <a:t>dětí v České republice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82</a:t>
            </a:fld>
            <a:endParaRPr lang="en-US" dirty="0"/>
          </a:p>
        </p:txBody>
      </p:sp>
      <p:cxnSp>
        <p:nvCxnSpPr>
          <p:cNvPr id="18" name="Přímá spojovací čára 17"/>
          <p:cNvCxnSpPr/>
          <p:nvPr/>
        </p:nvCxnSpPr>
        <p:spPr>
          <a:xfrm rot="5400000">
            <a:off x="4250529" y="3964785"/>
            <a:ext cx="4214842" cy="1588"/>
          </a:xfrm>
          <a:prstGeom prst="line">
            <a:avLst/>
          </a:prstGeom>
          <a:ln w="381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/>
          <p:nvPr/>
        </p:nvGrpSpPr>
        <p:grpSpPr>
          <a:xfrm>
            <a:off x="130661" y="1357298"/>
            <a:ext cx="8870495" cy="5072098"/>
            <a:chOff x="130661" y="1357298"/>
            <a:chExt cx="8870495" cy="5072098"/>
          </a:xfrm>
        </p:grpSpPr>
        <p:graphicFrame>
          <p:nvGraphicFramePr>
            <p:cNvPr id="5" name="Graf 4"/>
            <p:cNvGraphicFramePr/>
            <p:nvPr/>
          </p:nvGraphicFramePr>
          <p:xfrm>
            <a:off x="130661" y="1357298"/>
            <a:ext cx="8870495" cy="50720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Přímá spojovací šipka 5"/>
            <p:cNvCxnSpPr/>
            <p:nvPr/>
          </p:nvCxnSpPr>
          <p:spPr bwMode="auto">
            <a:xfrm>
              <a:off x="1148638" y="3071810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" name="Přímá spojovací šipka 6"/>
            <p:cNvCxnSpPr/>
            <p:nvPr/>
          </p:nvCxnSpPr>
          <p:spPr bwMode="auto">
            <a:xfrm>
              <a:off x="1720142" y="4284688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" name="Přímá spojovací šipka 7"/>
            <p:cNvCxnSpPr/>
            <p:nvPr/>
          </p:nvCxnSpPr>
          <p:spPr bwMode="auto">
            <a:xfrm>
              <a:off x="791448" y="4141812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Přímá spojovací šipka 8"/>
            <p:cNvCxnSpPr/>
            <p:nvPr/>
          </p:nvCxnSpPr>
          <p:spPr bwMode="auto">
            <a:xfrm>
              <a:off x="1958576" y="4453844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" name="Přímá spojovací šipka 9"/>
            <p:cNvCxnSpPr/>
            <p:nvPr/>
          </p:nvCxnSpPr>
          <p:spPr bwMode="auto">
            <a:xfrm>
              <a:off x="434258" y="4713316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" name="Přímá spojovací šipka 10"/>
            <p:cNvCxnSpPr/>
            <p:nvPr/>
          </p:nvCxnSpPr>
          <p:spPr bwMode="auto">
            <a:xfrm>
              <a:off x="1220076" y="5018287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2" name="Přímá spojovací šipka 11"/>
            <p:cNvCxnSpPr/>
            <p:nvPr/>
          </p:nvCxnSpPr>
          <p:spPr bwMode="auto">
            <a:xfrm>
              <a:off x="142844" y="5715016"/>
              <a:ext cx="21094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3" name="Přímá spojovací šipka 12"/>
            <p:cNvCxnSpPr/>
            <p:nvPr/>
          </p:nvCxnSpPr>
          <p:spPr bwMode="auto">
            <a:xfrm>
              <a:off x="1714480" y="5298941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4" name="Přímá spojovací šipka 13"/>
            <p:cNvCxnSpPr/>
            <p:nvPr/>
          </p:nvCxnSpPr>
          <p:spPr bwMode="auto">
            <a:xfrm>
              <a:off x="1934456" y="5429264"/>
              <a:ext cx="351528" cy="1568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Kolik podle vás žije v ČR dětí se ZP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83</a:t>
            </a:fld>
            <a:endParaRPr lang="cs-CZ" noProof="0"/>
          </a:p>
        </p:txBody>
      </p:sp>
      <p:grpSp>
        <p:nvGrpSpPr>
          <p:cNvPr id="7" name="Skupina 6"/>
          <p:cNvGrpSpPr/>
          <p:nvPr/>
        </p:nvGrpSpPr>
        <p:grpSpPr>
          <a:xfrm>
            <a:off x="285720" y="1500174"/>
            <a:ext cx="8429684" cy="3429024"/>
            <a:chOff x="642910" y="1785926"/>
            <a:chExt cx="6762776" cy="3352752"/>
          </a:xfrm>
        </p:grpSpPr>
        <p:graphicFrame>
          <p:nvGraphicFramePr>
            <p:cNvPr id="8" name="Graf 7"/>
            <p:cNvGraphicFramePr/>
            <p:nvPr/>
          </p:nvGraphicFramePr>
          <p:xfrm>
            <a:off x="642910" y="1785926"/>
            <a:ext cx="6762776" cy="25717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 rot="18725922">
              <a:off x="1029824" y="4027773"/>
              <a:ext cx="858666" cy="219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cs-CZ" sz="1000" b="0" smtClean="0"/>
                <a:t>0</a:t>
              </a:r>
              <a:r>
                <a:rPr lang="en-US" sz="1000" b="0" smtClean="0"/>
                <a:t> -</a:t>
              </a:r>
              <a:r>
                <a:rPr lang="cs-CZ" sz="1000" b="0" smtClean="0"/>
                <a:t> </a:t>
              </a:r>
              <a:r>
                <a:rPr lang="en-US" sz="1000" b="0" smtClean="0"/>
                <a:t>1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 rot="18725922">
              <a:off x="1137359" y="4143794"/>
              <a:ext cx="1180997" cy="199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10.001 -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2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 rot="18725922">
              <a:off x="1313766" y="4190132"/>
              <a:ext cx="1380637" cy="230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20.001 -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3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 rot="18725922">
              <a:off x="1690007" y="4194895"/>
              <a:ext cx="1380637" cy="23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30.001 -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4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3" name="Rectangle 2"/>
            <p:cNvSpPr txBox="1">
              <a:spLocks noChangeArrowheads="1"/>
            </p:cNvSpPr>
            <p:nvPr/>
          </p:nvSpPr>
          <p:spPr bwMode="auto">
            <a:xfrm rot="18725922">
              <a:off x="1980618" y="4218064"/>
              <a:ext cx="1480458" cy="24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40.001 -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5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 rot="18725922">
              <a:off x="2306577" y="4267701"/>
              <a:ext cx="1538156" cy="203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50.001 -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6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 rot="18725922">
              <a:off x="2728335" y="4218065"/>
              <a:ext cx="1480458" cy="2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60.001 -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7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6" name="Rectangle 2"/>
            <p:cNvSpPr txBox="1">
              <a:spLocks noChangeArrowheads="1"/>
            </p:cNvSpPr>
            <p:nvPr/>
          </p:nvSpPr>
          <p:spPr bwMode="auto">
            <a:xfrm rot="18725922">
              <a:off x="3316589" y="4131614"/>
              <a:ext cx="1223120" cy="256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70.001 -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8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7" name="Rectangle 2"/>
            <p:cNvSpPr txBox="1">
              <a:spLocks noChangeArrowheads="1"/>
            </p:cNvSpPr>
            <p:nvPr/>
          </p:nvSpPr>
          <p:spPr bwMode="auto">
            <a:xfrm rot="18725922">
              <a:off x="3642548" y="4181250"/>
              <a:ext cx="1280817" cy="214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80.001 -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9</a:t>
              </a:r>
              <a:r>
                <a:rPr lang="cs-CZ" sz="1000" b="0" smtClean="0"/>
                <a:t>0.000</a:t>
              </a:r>
              <a:endParaRPr lang="cs-CZ" sz="1000" b="0"/>
            </a:p>
          </p:txBody>
        </p: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 rot="18725922">
              <a:off x="4014027" y="4171726"/>
              <a:ext cx="1280816" cy="2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90.001 -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1</a:t>
              </a:r>
              <a:r>
                <a:rPr lang="cs-CZ" sz="1000" b="0" smtClean="0"/>
                <a:t>0</a:t>
              </a:r>
              <a:r>
                <a:rPr lang="en-US" sz="1000" b="0" smtClean="0"/>
                <a:t>0</a:t>
              </a:r>
              <a:r>
                <a:rPr lang="cs-CZ" sz="1000" b="0" smtClean="0"/>
                <a:t>.000</a:t>
              </a:r>
              <a:endParaRPr lang="cs-CZ" sz="1000" b="0"/>
            </a:p>
          </p:txBody>
        </p:sp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 rot="18725922">
              <a:off x="4378794" y="4157437"/>
              <a:ext cx="1280816" cy="2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100.001 -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2</a:t>
              </a:r>
              <a:r>
                <a:rPr lang="cs-CZ" sz="1000" b="0" smtClean="0"/>
                <a:t>0</a:t>
              </a:r>
              <a:r>
                <a:rPr lang="en-US" sz="1000" b="0" smtClean="0"/>
                <a:t>0</a:t>
              </a:r>
              <a:r>
                <a:rPr lang="cs-CZ" sz="1000" b="0" smtClean="0"/>
                <a:t>.000</a:t>
              </a:r>
              <a:endParaRPr lang="cs-CZ" sz="1000" b="0"/>
            </a:p>
          </p:txBody>
        </p:sp>
        <p:sp>
          <p:nvSpPr>
            <p:cNvPr id="20" name="Rectangle 2"/>
            <p:cNvSpPr txBox="1">
              <a:spLocks noChangeArrowheads="1"/>
            </p:cNvSpPr>
            <p:nvPr/>
          </p:nvSpPr>
          <p:spPr bwMode="auto">
            <a:xfrm rot="18725922">
              <a:off x="4745508" y="4162201"/>
              <a:ext cx="1280816" cy="2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200.001 -</a:t>
              </a:r>
              <a:r>
                <a:rPr lang="cs-CZ" sz="1000" b="0" smtClean="0"/>
                <a:t> </a:t>
              </a:r>
              <a:r>
                <a:rPr lang="en-US" sz="1000" b="0" smtClean="0"/>
                <a:t>5</a:t>
              </a:r>
              <a:r>
                <a:rPr lang="cs-CZ" sz="1000" b="0" smtClean="0"/>
                <a:t>0</a:t>
              </a:r>
              <a:r>
                <a:rPr lang="en-US" sz="1000" b="0" smtClean="0"/>
                <a:t>0</a:t>
              </a:r>
              <a:r>
                <a:rPr lang="cs-CZ" sz="1000" b="0" smtClean="0"/>
                <a:t>.000</a:t>
              </a:r>
              <a:endParaRPr lang="cs-CZ" sz="1000" b="0"/>
            </a:p>
          </p:txBody>
        </p:sp>
        <p:sp>
          <p:nvSpPr>
            <p:cNvPr id="21" name="Rectangle 2"/>
            <p:cNvSpPr txBox="1">
              <a:spLocks noChangeArrowheads="1"/>
            </p:cNvSpPr>
            <p:nvPr/>
          </p:nvSpPr>
          <p:spPr bwMode="auto">
            <a:xfrm rot="18725922">
              <a:off x="5113176" y="4171726"/>
              <a:ext cx="1280816" cy="2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en-US" sz="1000" b="0" smtClean="0"/>
                <a:t>500.001 a v</a:t>
              </a:r>
              <a:r>
                <a:rPr lang="cs-CZ" sz="1000" b="0" smtClean="0"/>
                <a:t>íce</a:t>
              </a:r>
              <a:endParaRPr lang="cs-CZ" sz="1000" b="0"/>
            </a:p>
          </p:txBody>
        </p:sp>
        <p:sp>
          <p:nvSpPr>
            <p:cNvPr id="22" name="Rectangle 2"/>
            <p:cNvSpPr txBox="1">
              <a:spLocks noChangeArrowheads="1"/>
            </p:cNvSpPr>
            <p:nvPr/>
          </p:nvSpPr>
          <p:spPr bwMode="auto">
            <a:xfrm rot="18725922">
              <a:off x="5836129" y="4200301"/>
              <a:ext cx="1280816" cy="214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/>
              <a:r>
                <a:rPr lang="cs-CZ" sz="1000" b="0" smtClean="0"/>
                <a:t>neví, bez odpovědi</a:t>
              </a:r>
              <a:endParaRPr lang="cs-CZ" sz="1000" b="0"/>
            </a:p>
          </p:txBody>
        </p:sp>
      </p:grpSp>
      <p:cxnSp>
        <p:nvCxnSpPr>
          <p:cNvPr id="23" name="Přímá spojovací šipka 22"/>
          <p:cNvCxnSpPr/>
          <p:nvPr/>
        </p:nvCxnSpPr>
        <p:spPr bwMode="auto">
          <a:xfrm rot="16200000" flipH="1">
            <a:off x="2768217" y="2799057"/>
            <a:ext cx="1607389" cy="85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TextovéPole 24"/>
          <p:cNvSpPr txBox="1"/>
          <p:nvPr/>
        </p:nvSpPr>
        <p:spPr>
          <a:xfrm>
            <a:off x="1928794" y="1763901"/>
            <a:ext cx="3612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FF0000"/>
                </a:solidFill>
              </a:rPr>
              <a:t>Podle ČSÚ 2007 je cca 58.000 dětí se ZP.</a:t>
            </a:r>
            <a:endParaRPr lang="cs-CZ" sz="14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857224" y="5143512"/>
            <a:ext cx="7358114" cy="8248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</a:rPr>
              <a:t>V zásadě lze říci, že pouze 27 % respondentů odhadlo relativně správně počet dětí.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</a:rPr>
              <a:t>Nejpřesnější odhad mají podle očekávání lidé s vysokoškolským vzděláním.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dirty="0" smtClean="0">
                <a:solidFill>
                  <a:schemeClr val="bg1"/>
                </a:solidFill>
              </a:rPr>
              <a:t>Přesnějším odhadem se také prezentují rodiče alespoň jednoho dítěte ve věku do 18 let.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postižení podle vás přináší největší</a:t>
            </a:r>
            <a:br>
              <a:rPr lang="cs-CZ" dirty="0" smtClean="0"/>
            </a:br>
            <a:r>
              <a:rPr lang="cs-CZ" dirty="0" smtClean="0"/>
              <a:t>omezení a překážky do života dětí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84</a:t>
            </a:fld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214414" y="1714489"/>
          <a:ext cx="38576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38742" y="1771639"/>
            <a:ext cx="3786214" cy="428628"/>
          </a:xfrm>
          <a:prstGeom prst="rect">
            <a:avLst/>
          </a:prstGeom>
          <a:noFill/>
          <a:ln w="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300" b="0" dirty="0" smtClean="0"/>
              <a:t>15</a:t>
            </a:r>
            <a:r>
              <a:rPr lang="en-US" sz="1300" b="0" dirty="0" smtClean="0"/>
              <a:t>% </a:t>
            </a:r>
            <a:r>
              <a:rPr lang="en-US" sz="1300" b="0" dirty="0" err="1" smtClean="0"/>
              <a:t>poruch</a:t>
            </a:r>
            <a:r>
              <a:rPr lang="cs-CZ" sz="1300" b="0" dirty="0" smtClean="0"/>
              <a:t>y pohybového ústrojí</a:t>
            </a:r>
          </a:p>
          <a:p>
            <a:r>
              <a:rPr lang="cs-CZ" sz="1300" b="0" dirty="0" smtClean="0"/>
              <a:t>  4% poruchy neurologických funkcí</a:t>
            </a:r>
            <a:endParaRPr lang="cs-CZ" sz="1300" b="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38742" y="2266943"/>
            <a:ext cx="3786214" cy="428628"/>
          </a:xfrm>
          <a:prstGeom prst="rect">
            <a:avLst/>
          </a:prstGeom>
          <a:noFill/>
          <a:ln w="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300" b="0" dirty="0" smtClean="0"/>
              <a:t>25</a:t>
            </a:r>
            <a:r>
              <a:rPr lang="en-US" sz="1300" b="0" dirty="0" smtClean="0"/>
              <a:t>% </a:t>
            </a:r>
            <a:r>
              <a:rPr lang="cs-CZ" sz="1300" b="0" dirty="0" smtClean="0"/>
              <a:t>poruchy mentálních funkcí</a:t>
            </a:r>
          </a:p>
          <a:p>
            <a:r>
              <a:rPr lang="cs-CZ" sz="1300" b="0" dirty="0" smtClean="0"/>
              <a:t>  8% poruchy nervového systému</a:t>
            </a:r>
            <a:endParaRPr lang="cs-CZ" sz="1300" b="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38742" y="2762247"/>
            <a:ext cx="3786214" cy="857256"/>
          </a:xfrm>
          <a:prstGeom prst="rect">
            <a:avLst/>
          </a:prstGeom>
          <a:noFill/>
          <a:ln w="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300" b="0" smtClean="0"/>
              <a:t>8</a:t>
            </a:r>
            <a:r>
              <a:rPr lang="en-US" sz="1300" b="0" smtClean="0"/>
              <a:t>% </a:t>
            </a:r>
            <a:r>
              <a:rPr lang="cs-CZ" sz="1300" b="0" smtClean="0"/>
              <a:t>postižení zraku</a:t>
            </a:r>
          </a:p>
          <a:p>
            <a:r>
              <a:rPr lang="cs-CZ" sz="1300" b="0" smtClean="0"/>
              <a:t>0% postižení sluchu</a:t>
            </a:r>
          </a:p>
          <a:p>
            <a:r>
              <a:rPr lang="cs-CZ" sz="1300" b="0" smtClean="0"/>
              <a:t>1</a:t>
            </a:r>
            <a:r>
              <a:rPr lang="en-US" sz="1300" b="0" smtClean="0"/>
              <a:t>% </a:t>
            </a:r>
            <a:r>
              <a:rPr lang="cs-CZ" sz="1300" b="0" smtClean="0"/>
              <a:t>postižení jiných smyslových funkcí</a:t>
            </a:r>
          </a:p>
          <a:p>
            <a:r>
              <a:rPr lang="cs-CZ" sz="1300" b="0" smtClean="0"/>
              <a:t>9% kombinované postižení smyslových funkcí</a:t>
            </a:r>
            <a:endParaRPr lang="cs-CZ" sz="1300" b="0"/>
          </a:p>
        </p:txBody>
      </p:sp>
      <p:sp>
        <p:nvSpPr>
          <p:cNvPr id="9" name="Přímá spojovací šipka 8"/>
          <p:cNvSpPr/>
          <p:nvPr/>
        </p:nvSpPr>
        <p:spPr bwMode="auto">
          <a:xfrm flipV="1">
            <a:off x="4286248" y="2490782"/>
            <a:ext cx="720000" cy="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0" name="Přímá spojovací šipka 9"/>
          <p:cNvSpPr/>
          <p:nvPr/>
        </p:nvSpPr>
        <p:spPr bwMode="auto">
          <a:xfrm flipV="1">
            <a:off x="4324348" y="3424239"/>
            <a:ext cx="720000" cy="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1" name="Přímá spojovací šipka 10"/>
          <p:cNvSpPr/>
          <p:nvPr/>
        </p:nvSpPr>
        <p:spPr bwMode="auto">
          <a:xfrm flipV="1">
            <a:off x="4286248" y="2000241"/>
            <a:ext cx="720000" cy="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138742" y="3695705"/>
            <a:ext cx="3786214" cy="1643074"/>
          </a:xfrm>
          <a:prstGeom prst="rect">
            <a:avLst/>
          </a:prstGeom>
          <a:noFill/>
          <a:ln w="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300" b="0" smtClean="0"/>
              <a:t>2</a:t>
            </a:r>
            <a:r>
              <a:rPr lang="en-US" sz="1300" b="0" smtClean="0"/>
              <a:t>% </a:t>
            </a:r>
            <a:r>
              <a:rPr lang="cs-CZ" sz="1300" b="0" smtClean="0"/>
              <a:t>poruchy kardiovaskulárních funkcí</a:t>
            </a:r>
          </a:p>
          <a:p>
            <a:r>
              <a:rPr lang="cs-CZ" sz="1300" b="0" smtClean="0"/>
              <a:t>1% poruchy hematologických funkcí</a:t>
            </a:r>
          </a:p>
          <a:p>
            <a:r>
              <a:rPr lang="cs-CZ" sz="1300" b="0" smtClean="0"/>
              <a:t>2</a:t>
            </a:r>
            <a:r>
              <a:rPr lang="en-US" sz="1300" b="0" smtClean="0"/>
              <a:t>% </a:t>
            </a:r>
            <a:r>
              <a:rPr lang="cs-CZ" sz="1300" b="0" smtClean="0"/>
              <a:t>poruchy imunologických funkcí</a:t>
            </a:r>
          </a:p>
          <a:p>
            <a:r>
              <a:rPr lang="cs-CZ" sz="1300" b="0" smtClean="0"/>
              <a:t>1% poruchy respiračních funkcí</a:t>
            </a:r>
          </a:p>
          <a:p>
            <a:r>
              <a:rPr lang="cs-CZ" sz="1300" b="0" smtClean="0"/>
              <a:t>0</a:t>
            </a:r>
            <a:r>
              <a:rPr lang="en-US" sz="1300" b="0" smtClean="0"/>
              <a:t>% </a:t>
            </a:r>
            <a:r>
              <a:rPr lang="cs-CZ" sz="1300" b="0" smtClean="0"/>
              <a:t>poruchy zažívání</a:t>
            </a:r>
          </a:p>
          <a:p>
            <a:r>
              <a:rPr lang="cs-CZ" sz="1300" b="0" smtClean="0"/>
              <a:t>1% poruchy metabolismu</a:t>
            </a:r>
          </a:p>
          <a:p>
            <a:r>
              <a:rPr lang="cs-CZ" sz="1300" b="0" smtClean="0"/>
              <a:t>0</a:t>
            </a:r>
            <a:r>
              <a:rPr lang="en-US" sz="1300" b="0" smtClean="0"/>
              <a:t>% </a:t>
            </a:r>
            <a:r>
              <a:rPr lang="cs-CZ" sz="1300" b="0" smtClean="0"/>
              <a:t>endokrinní (hormonální) poruchy</a:t>
            </a:r>
          </a:p>
          <a:p>
            <a:r>
              <a:rPr lang="cs-CZ" sz="1300" b="0" smtClean="0"/>
              <a:t>1% poruchy urologických a reprodukčních funkcí</a:t>
            </a:r>
            <a:endParaRPr lang="cs-CZ" sz="1300" b="0"/>
          </a:p>
        </p:txBody>
      </p:sp>
      <p:sp>
        <p:nvSpPr>
          <p:cNvPr id="13" name="Přímá spojovací šipka 12"/>
          <p:cNvSpPr/>
          <p:nvPr/>
        </p:nvSpPr>
        <p:spPr bwMode="auto">
          <a:xfrm flipV="1">
            <a:off x="4286248" y="4367222"/>
            <a:ext cx="720000" cy="0"/>
          </a:xfrm>
          <a:prstGeom prst="straightConnector1">
            <a:avLst/>
          </a:prstGeom>
          <a:noFill/>
          <a:ln w="12700" cap="flat" cmpd="sng" algn="ctr">
            <a:solidFill>
              <a:srgbClr val="000066"/>
            </a:solidFill>
            <a:prstDash val="solid"/>
            <a:round/>
            <a:headEnd type="none" w="sm" len="sm"/>
            <a:tailEnd type="arrow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57158" y="5729301"/>
            <a:ext cx="7858180" cy="107154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smtClean="0">
                <a:solidFill>
                  <a:schemeClr val="bg1"/>
                </a:solidFill>
              </a:rPr>
              <a:t>Za nejzávažnější typ postižení je obecně považováno mentální postižení. Konkrétně poruchy mentálních funkcí uvedla čtvrtina respondentů.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smtClean="0">
                <a:solidFill>
                  <a:schemeClr val="bg1"/>
                </a:solidFill>
              </a:rPr>
              <a:t>Tento typ postižení uvádějí častěji ženy (27%). U mužů mají oproti ženám vyšší závažnost poruchy pohybového ústrojí (17%).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cs-CZ" sz="14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pocity při setkání dítěte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85</a:t>
            </a:fld>
            <a:endParaRPr lang="en-US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214282" y="1428736"/>
            <a:ext cx="8786874" cy="4429156"/>
            <a:chOff x="428596" y="2214554"/>
            <a:chExt cx="7982005" cy="400050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428596" y="2214554"/>
            <a:ext cx="7429552" cy="4000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6072198" y="2467031"/>
              <a:ext cx="1138245" cy="21431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MUŽI</a:t>
              </a:r>
              <a:endParaRPr lang="cs-CZ" sz="1400">
                <a:solidFill>
                  <a:schemeClr val="bg1"/>
                </a:solidFill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6134110" y="4286256"/>
              <a:ext cx="1138245" cy="21431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ŽENY</a:t>
              </a:r>
              <a:endParaRPr lang="cs-CZ" sz="1400">
                <a:solidFill>
                  <a:schemeClr val="bg1"/>
                </a:solidFill>
              </a:endParaRPr>
            </a:p>
          </p:txBody>
        </p:sp>
        <p:sp>
          <p:nvSpPr>
            <p:cNvPr id="9" name="Rectangle 2"/>
            <p:cNvSpPr txBox="1">
              <a:spLocks noChangeArrowheads="1"/>
            </p:cNvSpPr>
            <p:nvPr/>
          </p:nvSpPr>
          <p:spPr bwMode="auto">
            <a:xfrm>
              <a:off x="7272356" y="3990979"/>
              <a:ext cx="1138245" cy="21431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ŽENY</a:t>
              </a:r>
              <a:endParaRPr lang="cs-CZ" sz="1400">
                <a:solidFill>
                  <a:schemeClr val="bg1"/>
                </a:solidFill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6072198" y="2762245"/>
              <a:ext cx="1138245" cy="21431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ŽENY</a:t>
              </a:r>
              <a:endParaRPr lang="cs-CZ" sz="140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5984" y="4643446"/>
            <a:ext cx="6643734" cy="107157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dirty="0" smtClean="0">
                <a:solidFill>
                  <a:schemeClr val="bg1"/>
                </a:solidFill>
              </a:rPr>
              <a:t>Pocity při setkání se zdravotně postižením dítětem se značně odlišují při porovnání zástupců obou pohlaví. Zatímco u mužů převažuje postoj brát je jako jiné lidi a nevěnovat jim zvláštní pozornost, ženy obecně deklarují vyšší míru soucitu a nabídky pomoci.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cs-CZ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 k pomoci dětem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86</a:t>
            </a:fld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500034" y="1785926"/>
          <a:ext cx="8286808" cy="34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2844" y="1357298"/>
            <a:ext cx="8715436" cy="2857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hangingPunct="0">
              <a:defRPr/>
            </a:pPr>
            <a:r>
              <a:rPr lang="cs-CZ" sz="1600" dirty="0" smtClean="0">
                <a:solidFill>
                  <a:schemeClr val="bg1"/>
                </a:solidFill>
              </a:rPr>
              <a:t>Představte </a:t>
            </a:r>
            <a:r>
              <a:rPr lang="cs-CZ" sz="1600" dirty="0">
                <a:solidFill>
                  <a:schemeClr val="bg1"/>
                </a:solidFill>
              </a:rPr>
              <a:t>si, že přicházíte k přechodu pro chodce a vidíte, že u něho stojí slepá dívka. Co uděláte:</a:t>
            </a:r>
            <a:endParaRPr lang="en-US" sz="1200" b="0" i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14375" y="5357813"/>
            <a:ext cx="7858153" cy="128589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dirty="0" smtClean="0">
                <a:solidFill>
                  <a:schemeClr val="bg1"/>
                </a:solidFill>
              </a:rPr>
              <a:t>Naprostá většina lidí má tendenci slepé dívce přes přechod pomoci, odpovědi se lišily pouze</a:t>
            </a:r>
            <a:br>
              <a:rPr lang="cs-CZ" sz="1400" b="0" dirty="0" smtClean="0">
                <a:solidFill>
                  <a:schemeClr val="bg1"/>
                </a:solidFill>
              </a:rPr>
            </a:br>
            <a:r>
              <a:rPr lang="cs-CZ" sz="1400" b="0" dirty="0" smtClean="0">
                <a:solidFill>
                  <a:schemeClr val="bg1"/>
                </a:solidFill>
              </a:rPr>
              <a:t>v konkrétní formě. Polovina lidí uvedla, že by nejprve dívku oslovila nebo jiným způsobem navázala kontakt a nabídla pomoc.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i="1" dirty="0" smtClean="0">
                <a:solidFill>
                  <a:srgbClr val="FFFF00"/>
                </a:solidFill>
              </a:rPr>
              <a:t>Poznámka: Součet nedává 100%, protože respondenti mohli uvést více odpovědí, více možností toho, co v dané situaci udělají. </a:t>
            </a:r>
            <a:endParaRPr lang="cs-CZ" sz="1400" b="0" i="1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858148" y="1824026"/>
            <a:ext cx="1138245" cy="214314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400" smtClean="0">
                <a:solidFill>
                  <a:schemeClr val="bg1"/>
                </a:solidFill>
              </a:rPr>
              <a:t>+++ ŽENY</a:t>
            </a:r>
            <a:endParaRPr lang="cs-CZ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Postoje k výrokům o dětech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87</a:t>
            </a:fld>
            <a:endParaRPr lang="en-US" dirty="0"/>
          </a:p>
        </p:txBody>
      </p:sp>
      <p:grpSp>
        <p:nvGrpSpPr>
          <p:cNvPr id="8" name="Skupina 7"/>
          <p:cNvGrpSpPr/>
          <p:nvPr/>
        </p:nvGrpSpPr>
        <p:grpSpPr>
          <a:xfrm>
            <a:off x="285720" y="1428736"/>
            <a:ext cx="8858280" cy="4643470"/>
            <a:chOff x="285720" y="1428736"/>
            <a:chExt cx="8782080" cy="3929075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285720" y="1428736"/>
            <a:ext cx="8382000" cy="3929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896248" y="3057522"/>
              <a:ext cx="1138245" cy="214314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ŽENY</a:t>
              </a:r>
              <a:endParaRPr lang="cs-CZ" sz="1400">
                <a:solidFill>
                  <a:schemeClr val="bg1"/>
                </a:solidFill>
              </a:endParaRPr>
            </a:p>
          </p:txBody>
        </p:sp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929555" y="4533908"/>
              <a:ext cx="1138245" cy="21431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r>
                <a:rPr lang="cs-CZ" sz="1400" smtClean="0">
                  <a:solidFill>
                    <a:schemeClr val="bg1"/>
                  </a:solidFill>
                </a:rPr>
                <a:t>+++ MUŽI</a:t>
              </a:r>
              <a:endParaRPr lang="cs-CZ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na péči o děti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88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42875" y="1428750"/>
          <a:ext cx="8638988" cy="464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Jaká by podle vás měla být role státu</a:t>
            </a:r>
            <a:br>
              <a:rPr lang="cs-CZ" dirty="0" smtClean="0"/>
            </a:br>
            <a:r>
              <a:rPr lang="cs-CZ" dirty="0" smtClean="0"/>
              <a:t>v péči o děti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89</a:t>
            </a:fld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14282" y="1357298"/>
          <a:ext cx="8643998" cy="492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56308" y="6065809"/>
            <a:ext cx="3757219" cy="2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000" b="0" i="1" smtClean="0"/>
              <a:t>Pozn.: Seřazeno sestupně podle „určitě ano“ + „spíše ano“.</a:t>
            </a:r>
            <a:endParaRPr lang="cs-CZ" sz="1000" b="0" i="1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Hloubkové rozhovory s rodiči dětí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Obsahem</a:t>
            </a:r>
            <a:r>
              <a:rPr lang="cs-CZ" dirty="0" smtClean="0"/>
              <a:t> rozhovorů bylo: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Mapování situace dítěte a rodiny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Diskuse nad </a:t>
            </a:r>
            <a:r>
              <a:rPr lang="cs-CZ" b="1" dirty="0" smtClean="0">
                <a:solidFill>
                  <a:srgbClr val="C00000"/>
                </a:solidFill>
              </a:rPr>
              <a:t>problémy péče </a:t>
            </a:r>
            <a:r>
              <a:rPr lang="cs-CZ" dirty="0" smtClean="0"/>
              <a:t>o děti se zdravotním postižením z pohledu </a:t>
            </a:r>
            <a:r>
              <a:rPr lang="cs-CZ" b="1" dirty="0" smtClean="0">
                <a:solidFill>
                  <a:srgbClr val="C00000"/>
                </a:solidFill>
              </a:rPr>
              <a:t>konkrétních zkušeností těch, kterých se tato péče týká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Výběr</a:t>
            </a:r>
            <a:r>
              <a:rPr lang="cs-CZ" dirty="0" smtClean="0"/>
              <a:t> respondentů:</a:t>
            </a:r>
          </a:p>
          <a:p>
            <a:pPr lvl="1"/>
            <a:r>
              <a:rPr lang="cs-CZ" dirty="0" smtClean="0"/>
              <a:t>Respondenti byli rekrutováni podle typu a závažnosti postižení dítěte.</a:t>
            </a:r>
          </a:p>
          <a:p>
            <a:endParaRPr lang="cs-CZ" dirty="0" smtClean="0"/>
          </a:p>
          <a:p>
            <a:r>
              <a:rPr lang="cs-CZ" dirty="0" smtClean="0"/>
              <a:t>Rozhovory probíhaly </a:t>
            </a:r>
            <a:r>
              <a:rPr lang="cs-CZ" b="1" dirty="0" smtClean="0">
                <a:solidFill>
                  <a:srgbClr val="C00000"/>
                </a:solidFill>
              </a:rPr>
              <a:t>od 23. listopadu do 1. prosince 2009</a:t>
            </a:r>
            <a:r>
              <a:rPr lang="cs-CZ" dirty="0" smtClean="0"/>
              <a:t>.</a:t>
            </a:r>
          </a:p>
          <a:p>
            <a:r>
              <a:rPr lang="cs-CZ" dirty="0" smtClean="0"/>
              <a:t>Celkem bylo uskutečněno </a:t>
            </a:r>
            <a:r>
              <a:rPr lang="cs-CZ" b="1" u="sng" dirty="0" smtClean="0">
                <a:solidFill>
                  <a:srgbClr val="C00000"/>
                </a:solidFill>
              </a:rPr>
              <a:t>8 hloubkových rozhovorů</a:t>
            </a:r>
            <a:r>
              <a:rPr lang="cs-CZ" b="1" u="sng" dirty="0" smtClean="0"/>
              <a:t>:</a:t>
            </a:r>
          </a:p>
          <a:p>
            <a:pPr lvl="1"/>
            <a:r>
              <a:rPr lang="cs-CZ" dirty="0" smtClean="0"/>
              <a:t>Rodič dítěte s vrozeným tělesným postižením pohybového aparátu </a:t>
            </a:r>
          </a:p>
          <a:p>
            <a:pPr lvl="1"/>
            <a:r>
              <a:rPr lang="cs-CZ" dirty="0" smtClean="0"/>
              <a:t>Rodič dítěte s vrozeným tělesným postižením genetickým</a:t>
            </a:r>
          </a:p>
          <a:p>
            <a:pPr lvl="1"/>
            <a:r>
              <a:rPr lang="cs-CZ" dirty="0" smtClean="0"/>
              <a:t>Rodič dítěte se zrakovým postižením</a:t>
            </a:r>
          </a:p>
          <a:p>
            <a:pPr lvl="1"/>
            <a:r>
              <a:rPr lang="cs-CZ" dirty="0" smtClean="0"/>
              <a:t>Rodič dítěte se sluchovým postižením</a:t>
            </a:r>
          </a:p>
          <a:p>
            <a:pPr lvl="1"/>
            <a:r>
              <a:rPr lang="cs-CZ" dirty="0" smtClean="0"/>
              <a:t>Rodič dítěte s mentálním postižením</a:t>
            </a:r>
          </a:p>
          <a:p>
            <a:pPr lvl="1"/>
            <a:r>
              <a:rPr lang="cs-CZ" dirty="0" smtClean="0"/>
              <a:t>Rodič dítěte s duševním postižením</a:t>
            </a:r>
          </a:p>
          <a:p>
            <a:pPr lvl="1"/>
            <a:r>
              <a:rPr lang="cs-CZ" dirty="0" smtClean="0"/>
              <a:t>Rodič dítěte s kombinovaným postižením</a:t>
            </a:r>
          </a:p>
          <a:p>
            <a:pPr lvl="1"/>
            <a:r>
              <a:rPr lang="cs-CZ" dirty="0" smtClean="0"/>
              <a:t>Rodič dítěte s vnitřním postižením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Informovanost o situaci dětí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90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7158" y="1428736"/>
            <a:ext cx="8215370" cy="50006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Myslíte si, že Vy osobně jste o situaci dětí se zdravotním postižením v ČR informován(a):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596" y="3714752"/>
            <a:ext cx="7500990" cy="35719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cs-CZ" sz="1600" b="1" dirty="0" smtClean="0">
                <a:solidFill>
                  <a:schemeClr val="bg1"/>
                </a:solidFill>
              </a:rPr>
              <a:t>Zajímáte se o téma dětí se zdravotním postižením?</a:t>
            </a:r>
            <a:endParaRPr lang="cs-CZ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214414" y="1928802"/>
          <a:ext cx="6643734" cy="128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214414" y="4000504"/>
          <a:ext cx="650085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Pomohl(a) jste již někdy dítěti se ZP: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91</a:t>
            </a:fld>
            <a:endParaRPr 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214282" y="1500174"/>
          <a:ext cx="871088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71472" y="5357813"/>
            <a:ext cx="7858153" cy="85726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dirty="0" smtClean="0">
                <a:solidFill>
                  <a:schemeClr val="bg1"/>
                </a:solidFill>
              </a:rPr>
              <a:t>Ve veřejné sbírce již někdy dětem se zdravotním postižením přispělo přes 60% respondentů.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dirty="0" smtClean="0">
                <a:solidFill>
                  <a:schemeClr val="bg1"/>
                </a:solidFill>
              </a:rPr>
              <a:t>Obecně přispívá / pomáhá vyšší počet žen než mužů.</a:t>
            </a:r>
          </a:p>
          <a:p>
            <a:pPr marL="349250" lvl="1" indent="-169863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cs-CZ" sz="1400" b="0" dirty="0" smtClean="0">
                <a:solidFill>
                  <a:schemeClr val="bg1"/>
                </a:solidFill>
              </a:rPr>
              <a:t>Podíl lidí, kteří přímo pomáhají konkrétním dětem , nepřesahuje 7%.</a:t>
            </a:r>
            <a:endParaRPr lang="cs-CZ" sz="1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informací o situaci dětí se ZP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92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14282" y="1428736"/>
          <a:ext cx="8765831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902A87D-56C2-45DC-9B9C-8B4F672FAA6A}" type="slidenum">
              <a:rPr lang="en-US" smtClean="0"/>
              <a:pPr algn="ctr"/>
              <a:t>93</a:t>
            </a:fld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Největší napětí mezi závažností a spokojeností s řešením je u: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Činnost VZP a ČSSZ (posudkové služby), výše úhrad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Vstup dětí se ZP do života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Nedostatek přímých </a:t>
            </a:r>
            <a:r>
              <a:rPr lang="cs-CZ" b="1" dirty="0" smtClean="0">
                <a:solidFill>
                  <a:srgbClr val="C00000"/>
                </a:solidFill>
              </a:rPr>
              <a:t>podpůrných služeb </a:t>
            </a:r>
            <a:r>
              <a:rPr lang="cs-CZ" b="1" dirty="0" smtClean="0">
                <a:solidFill>
                  <a:srgbClr val="C00000"/>
                </a:solidFill>
              </a:rPr>
              <a:t>pro </a:t>
            </a:r>
            <a:r>
              <a:rPr lang="cs-CZ" b="1" dirty="0" smtClean="0">
                <a:solidFill>
                  <a:srgbClr val="C00000"/>
                </a:solidFill>
              </a:rPr>
              <a:t>rodiny dětí </a:t>
            </a:r>
            <a:r>
              <a:rPr lang="cs-CZ" b="1" dirty="0" smtClean="0">
                <a:solidFill>
                  <a:srgbClr val="C00000"/>
                </a:solidFill>
              </a:rPr>
              <a:t>se </a:t>
            </a:r>
            <a:r>
              <a:rPr lang="cs-CZ" b="1" dirty="0" smtClean="0">
                <a:solidFill>
                  <a:srgbClr val="C00000"/>
                </a:solidFill>
              </a:rPr>
              <a:t>ZP, zejména: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Dlouhodobá terénní poradenská práce a aktivita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Nedostatek služeb akutní pomoci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Nedostatek pomoci v oblasti psychologie a práva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Nedostatek služeb osobní asistence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Nedostatek podpůrných služeb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Raná péče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Odlehčovací péče</a:t>
            </a:r>
          </a:p>
          <a:p>
            <a:pPr marL="1314450" lvl="2" indent="-457200">
              <a:buFont typeface="+mj-lt"/>
              <a:buAutoNum type="arabicPeriod"/>
            </a:pPr>
            <a:r>
              <a:rPr lang="cs-CZ" b="1" dirty="0" smtClean="0">
                <a:solidFill>
                  <a:srgbClr val="C00000"/>
                </a:solidFill>
              </a:rPr>
              <a:t>Volný čas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Obecně </a:t>
            </a:r>
            <a:r>
              <a:rPr lang="cs-CZ" dirty="0" smtClean="0"/>
              <a:t>řečeno jde o: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Financování a legislativu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Systém péče není systém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 smtClean="0"/>
              <a:t>Není společenským tématem</a:t>
            </a:r>
            <a:endParaRPr lang="cs-CZ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 sz="quarter"/>
          </p:nvPr>
        </p:nvSpPr>
        <p:spPr>
          <a:xfrm>
            <a:off x="1714480" y="3143248"/>
            <a:ext cx="7186602" cy="1143008"/>
          </a:xfrm>
        </p:spPr>
        <p:txBody>
          <a:bodyPr>
            <a:normAutofit/>
          </a:bodyPr>
          <a:lstStyle/>
          <a:p>
            <a:r>
              <a:rPr lang="cs-CZ" dirty="0" smtClean="0"/>
              <a:t>Děkujeme za pozornost.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A1283CF-7592-4999-AADA-D096347FF78D}" type="slidenum">
              <a:rPr lang="cs-CZ" noProof="0" smtClean="0"/>
              <a:pPr algn="ctr"/>
              <a:t>94</a:t>
            </a:fld>
            <a:endParaRPr lang="cs-CZ" noProof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otiv sady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3657</Words>
  <Application>Microsoft Office PowerPoint</Application>
  <PresentationFormat>Předvádění na obrazovce (4:3)</PresentationFormat>
  <Paragraphs>806</Paragraphs>
  <Slides>94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94</vt:i4>
      </vt:variant>
    </vt:vector>
  </HeadingPairs>
  <TitlesOfParts>
    <vt:vector size="96" baseType="lpstr">
      <vt:lpstr>Motiv sady Office</vt:lpstr>
      <vt:lpstr>Graf</vt:lpstr>
      <vt:lpstr>Snímek 1</vt:lpstr>
      <vt:lpstr>Obsah prezentace</vt:lpstr>
      <vt:lpstr>Cíle a postup projektu</vt:lpstr>
      <vt:lpstr>Cíle projektu</vt:lpstr>
      <vt:lpstr>Postup projektu</vt:lpstr>
      <vt:lpstr>Popis realizace jednotlivých částí projektu</vt:lpstr>
      <vt:lpstr>Získání opory výběrů (desk research)</vt:lpstr>
      <vt:lpstr>Expertní rozhovory</vt:lpstr>
      <vt:lpstr>Hloubkové rozhovory s rodiči dětí se ZP</vt:lpstr>
      <vt:lpstr>Dotazování v kvantitativní části projektu</vt:lpstr>
      <vt:lpstr>Počty získaných dotazníků</vt:lpstr>
      <vt:lpstr>Struktura vzorků respondentů Struktura vzorku rodičů Struktura vzorku státních a příspěvkových organizací Struktura vzorku neziskových organizací Struktura vzorku populace</vt:lpstr>
      <vt:lpstr>Regionální struktura vzorku rodičů dětí se ZP</vt:lpstr>
      <vt:lpstr>Struktura rodičů podle typu postižení dítěte</vt:lpstr>
      <vt:lpstr>Struktura vzorku rodičů – stupeň postižení, věk</vt:lpstr>
      <vt:lpstr>Regionální struktura vzorku státních organizací</vt:lpstr>
      <vt:lpstr>Struktura státních organizací – typ organizace</vt:lpstr>
      <vt:lpstr>Struktura vzorku státních organizací – pozice </vt:lpstr>
      <vt:lpstr>Regionální struktura vzorku neziskových organizací</vt:lpstr>
      <vt:lpstr>Struktura vzorku neziskových organizací</vt:lpstr>
      <vt:lpstr>Struktura vzorku neziskových organizací - pozice</vt:lpstr>
      <vt:lpstr>Struktura vzorku veřejnosti ČR</vt:lpstr>
      <vt:lpstr>Struktura vzorku veřejnosti – rodičů dětí</vt:lpstr>
      <vt:lpstr>Východiska monitoringu</vt:lpstr>
      <vt:lpstr>Výchozí model</vt:lpstr>
      <vt:lpstr>Zdravotní postižení – typologie a počty</vt:lpstr>
      <vt:lpstr>Koncepční rozhodnutí</vt:lpstr>
      <vt:lpstr>Výsledky monitoringu: Problémy péče o děti se zdravotním postižením</vt:lpstr>
      <vt:lpstr>Spontánně uváděné problémy péče - rodiče</vt:lpstr>
      <vt:lpstr>Spontánně uváděné problémy péče – stát</vt:lpstr>
      <vt:lpstr>Spontánně uváděné problémy péče – NO</vt:lpstr>
      <vt:lpstr>Srovnání prvních 10 spontánně uváděných problémů</vt:lpstr>
      <vt:lpstr>Srovnání problémových okruhů</vt:lpstr>
      <vt:lpstr>Srovnání celkové závažnosti a spokojenosti s řešením problémových okruhů</vt:lpstr>
      <vt:lpstr>Srovnání celkové závažnosti problémových okruhů</vt:lpstr>
      <vt:lpstr>Srovnání celkové spokojenosti s řešením problémových okruhů</vt:lpstr>
      <vt:lpstr>Legislativa</vt:lpstr>
      <vt:lpstr>Podmínky péče</vt:lpstr>
      <vt:lpstr>Činnost a postoje úřadů</vt:lpstr>
      <vt:lpstr>Postoje veřejnosti a bariéry</vt:lpstr>
      <vt:lpstr>Informovanost rodičů dětí se ZP</vt:lpstr>
      <vt:lpstr>Nedostatek aktivity aktérů</vt:lpstr>
      <vt:lpstr>Systém dávek, úhrad a posuzování</vt:lpstr>
      <vt:lpstr>Integrace do vzdělávacího systému</vt:lpstr>
      <vt:lpstr>Speciální školy</vt:lpstr>
      <vt:lpstr>Nedostatek přímých služeb</vt:lpstr>
      <vt:lpstr>Raná péče</vt:lpstr>
      <vt:lpstr>Odlehčovací služby</vt:lpstr>
      <vt:lpstr>Volný čas</vt:lpstr>
      <vt:lpstr>Ostatní nedostatky systému</vt:lpstr>
      <vt:lpstr>Problémy vstupu do života</vt:lpstr>
      <vt:lpstr>Významné problémy - rodiče</vt:lpstr>
      <vt:lpstr>Významných problémy – státní sektor</vt:lpstr>
      <vt:lpstr>Významné problémy – NO</vt:lpstr>
      <vt:lpstr>Výsledky monitoringu:  Postoje rodičů dětí se zdravotním postižením</vt:lpstr>
      <vt:lpstr>Využívání / navštěvování služeb - rodiče</vt:lpstr>
      <vt:lpstr>Spokojenost se službami / institucemi - rodiče</vt:lpstr>
      <vt:lpstr>Využívání služeb neziskového sektoru - rodiče</vt:lpstr>
      <vt:lpstr>Spokojenost se službami neziskového sektoru  - rodiče</vt:lpstr>
      <vt:lpstr>Činnosti nabízené neziskovým sektorem</vt:lpstr>
      <vt:lpstr>Zdroje informací o službách - rodiče</vt:lpstr>
      <vt:lpstr>Způsob komunikace služeb – stát a NO</vt:lpstr>
      <vt:lpstr>Podíl na péči o děti se ZP - rodiče</vt:lpstr>
      <vt:lpstr>Přístup státu k péči o děti se ZP, co by měl stát dělat - rodiče</vt:lpstr>
      <vt:lpstr>Do jaké míry je pomoc státu efektivní v následujících situacích - rodiče</vt:lpstr>
      <vt:lpstr>Souhlas s výroky o péči o děti se ZP I/II  - rodiče</vt:lpstr>
      <vt:lpstr>Souhlas s výroky o péči o děti se ZP II/II - rodiče</vt:lpstr>
      <vt:lpstr>Zapojení do sdružení rodičů dětí se ZP - rodiče</vt:lpstr>
      <vt:lpstr>Výsledky monitoringu:  Postoje profesionálů ze státních / příspěvkových organizací a neziskových organizací</vt:lpstr>
      <vt:lpstr>Jak by se měla podílet veřejnost na řešení problémů dětí se ZP</vt:lpstr>
      <vt:lpstr>Myslíte si, že se veřejnost dostatečně zajímá o problematiku dětí se ZP:</vt:lpstr>
      <vt:lpstr>Větší publicita problematiky dětí se ZP by vedla:</vt:lpstr>
      <vt:lpstr>Očekávání od neziskového sektoru – spontánně stát</vt:lpstr>
      <vt:lpstr>Očekávání od státního sektoru – spontánně NO</vt:lpstr>
      <vt:lpstr>Které z těchto činností by podle vás měl neziskový sektor vykonávat - stát</vt:lpstr>
      <vt:lpstr>Které z těchto činností by podle vás měl státní sektor vykonávat - NO</vt:lpstr>
      <vt:lpstr>Hodnocení přínosu neziskového sektoru v různých oblastech - stát</vt:lpstr>
      <vt:lpstr>Hodnocení přínosu státního sektoru v různých oblastech - NO</vt:lpstr>
      <vt:lpstr>Spolupráce s neziskovým sektorem - stát</vt:lpstr>
      <vt:lpstr>Provádí vaše organizace průzkum potřeb klientů</vt:lpstr>
      <vt:lpstr>Výsledky monitoringu:  Postoje veřejnosti</vt:lpstr>
      <vt:lpstr>Zajímáte se vy osobně o tato témata ze života dětí v České republice</vt:lpstr>
      <vt:lpstr>Kolik podle vás žije v ČR dětí se ZP</vt:lpstr>
      <vt:lpstr>Které postižení podle vás přináší největší omezení a překážky do života dětí</vt:lpstr>
      <vt:lpstr>Osobní pocity při setkání dítěte se ZP</vt:lpstr>
      <vt:lpstr>Postoj k pomoci dětem se ZP</vt:lpstr>
      <vt:lpstr>Postoje k výrokům o dětech se ZP</vt:lpstr>
      <vt:lpstr>Podíl na péči o děti se ZP</vt:lpstr>
      <vt:lpstr>Jaká by podle vás měla být role státu v péči o děti se ZP</vt:lpstr>
      <vt:lpstr>Informovanost o situaci dětí se ZP</vt:lpstr>
      <vt:lpstr>Pomohl(a) jste již někdy dítěti se ZP:</vt:lpstr>
      <vt:lpstr>Zdroje informací o situaci dětí se ZP</vt:lpstr>
      <vt:lpstr>Závěrečné shrnutí</vt:lpstr>
      <vt:lpstr>Děkujeme za pozornost.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>Miloš Staněk</cp:lastModifiedBy>
  <cp:revision>727</cp:revision>
  <dcterms:created xsi:type="dcterms:W3CDTF">2010-02-19T11:33:56Z</dcterms:created>
  <dcterms:modified xsi:type="dcterms:W3CDTF">2010-05-11T14:39:21Z</dcterms:modified>
</cp:coreProperties>
</file>