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93" r:id="rId4"/>
    <p:sldId id="296" r:id="rId5"/>
    <p:sldId id="299" r:id="rId6"/>
    <p:sldId id="294" r:id="rId7"/>
    <p:sldId id="295" r:id="rId8"/>
    <p:sldId id="297" r:id="rId9"/>
    <p:sldId id="298" r:id="rId10"/>
    <p:sldId id="300" r:id="rId11"/>
    <p:sldId id="301" r:id="rId12"/>
    <p:sldId id="266" r:id="rId13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737"/>
    <a:srgbClr val="339966"/>
    <a:srgbClr val="66FF99"/>
    <a:srgbClr val="336600"/>
    <a:srgbClr val="009900"/>
    <a:srgbClr val="66FF33"/>
    <a:srgbClr val="CCCC00"/>
    <a:srgbClr val="FFFF66"/>
    <a:srgbClr val="FF9966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11" autoAdjust="0"/>
    <p:restoredTop sz="95462" autoAdjust="0"/>
  </p:normalViewPr>
  <p:slideViewPr>
    <p:cSldViewPr>
      <p:cViewPr>
        <p:scale>
          <a:sx n="80" d="100"/>
          <a:sy n="80" d="100"/>
        </p:scale>
        <p:origin x="-63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946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Archiv\Archivovan&#233;\Ond&#345;ej\NRP\Monitoring_metodiky\Dotazn&#237;k_Neziskovky_kulat&#253;%20st&#367;l%20a%20metodiky\Data_09022013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G:\Archiv\Archivovan&#233;\Ond&#345;ej\NRP\Monitoring_metodiky\Dotazn&#237;k_Neziskovky_kulat&#253;%20st&#367;l%20a%20metodiky\Data_09022013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Archiv\Archivovan&#233;\Ond&#345;ej\NRP\Monitoring_metodiky\Dotazn&#237;k_Neziskovky_kulat&#253;%20st&#367;l%20a%20metodiky\Data_09022013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Archiv\Archivovan&#233;\Ond&#345;ej\NRP\Monitoring_metodiky\Dotazn&#237;k_Neziskovky_kulat&#253;%20st&#367;l%20a%20metodiky\Data_0902201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Archiv\Archivovan&#233;\Ond&#345;ej\NRP\Monitoring_metodiky\Dotazn&#237;k_Neziskovky_kulat&#253;%20st&#367;l%20a%20metodiky\Data_0902201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Archiv\Archivovan&#233;\Ond&#345;ej\NRP\Monitoring_metodiky\Dotazn&#237;k_Neziskovky_kulat&#253;%20st&#367;l%20a%20metodiky\Data_0902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Archiv\Archivovan&#233;\Ond&#345;ej\NRP\Monitoring_metodiky\Dotazn&#237;k_Neziskovky_kulat&#253;%20st&#367;l%20a%20metodiky\Data_0902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Archiv\Archivovan&#233;\Ond&#345;ej\NRP\Monitoring_metodiky\Dotazn&#237;k_Neziskovky_kulat&#253;%20st&#367;l%20a%20metodiky\Data_0902201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Archiv\Archivovan&#233;\Ond&#345;ej\NRP\Monitoring_metodiky\Dotazn&#237;k_Neziskovky_kulat&#253;%20st&#367;l%20a%20metodiky\Data_0902201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Archiv\Archivovan&#233;\Ond&#345;ej\NRP\Monitoring_metodiky\Dotazn&#237;k_Neziskovky_kulat&#253;%20st&#367;l%20a%20metodiky\Data_09022013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Archiv\Archivovan&#233;\Ond&#345;ej\NRP\Monitoring_metodiky\Dotazn&#237;k_Neziskovky_kulat&#253;%20st&#367;l%20a%20metodiky\Data_09022013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G:\Archiv\Archivovan&#233;\Ond&#345;ej\NRP\Monitoring_metodiky\Dotazn&#237;k_Neziskovky_kulat&#253;%20st&#367;l%20a%20metodiky\Data_0902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112201413125318E-2"/>
          <c:y val="1.6203703703703703E-2"/>
          <c:w val="0.74293479263484308"/>
          <c:h val="0.96891404199475062"/>
        </c:manualLayout>
      </c:layout>
      <c:pie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C00000"/>
              </a:solidFill>
            </c:spPr>
          </c:dPt>
          <c:dPt>
            <c:idx val="1"/>
            <c:bubble3D val="0"/>
            <c:spPr>
              <a:solidFill>
                <a:schemeClr val="accent1">
                  <a:lumMod val="50000"/>
                </a:schemeClr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List3!$B$6:$B$7</c:f>
              <c:strCache>
                <c:ptCount val="2"/>
                <c:pt idx="0">
                  <c:v>Ne</c:v>
                </c:pt>
                <c:pt idx="1">
                  <c:v>Ano</c:v>
                </c:pt>
              </c:strCache>
            </c:strRef>
          </c:cat>
          <c:val>
            <c:numRef>
              <c:f>List3!$D$6:$D$7</c:f>
              <c:numCache>
                <c:formatCode>0%</c:formatCode>
                <c:ptCount val="2"/>
                <c:pt idx="0">
                  <c:v>0.26829268292682928</c:v>
                </c:pt>
                <c:pt idx="1">
                  <c:v>0.73170731707317072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80"/>
      </c:pieChart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List3!$L$153</c:f>
              <c:strCache>
                <c:ptCount val="1"/>
                <c:pt idx="0">
                  <c:v>převzatá metodika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List3!$K$154:$K$155</c:f>
              <c:strCache>
                <c:ptCount val="2"/>
                <c:pt idx="0">
                  <c:v>Včetně metodik SNRP</c:v>
                </c:pt>
                <c:pt idx="1">
                  <c:v>Bez metodik SNRP</c:v>
                </c:pt>
              </c:strCache>
            </c:strRef>
          </c:cat>
          <c:val>
            <c:numRef>
              <c:f>List3!$L$154:$L$155</c:f>
              <c:numCache>
                <c:formatCode>0%</c:formatCode>
                <c:ptCount val="2"/>
                <c:pt idx="0">
                  <c:v>0.31818181818181818</c:v>
                </c:pt>
                <c:pt idx="1">
                  <c:v>0.42424242424242425</c:v>
                </c:pt>
              </c:numCache>
            </c:numRef>
          </c:val>
        </c:ser>
        <c:ser>
          <c:idx val="1"/>
          <c:order val="1"/>
          <c:tx>
            <c:strRef>
              <c:f>List3!$M$153</c:f>
              <c:strCache>
                <c:ptCount val="1"/>
                <c:pt idx="0">
                  <c:v>vlastní metodika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List3!$K$154:$K$155</c:f>
              <c:strCache>
                <c:ptCount val="2"/>
                <c:pt idx="0">
                  <c:v>Včetně metodik SNRP</c:v>
                </c:pt>
                <c:pt idx="1">
                  <c:v>Bez metodik SNRP</c:v>
                </c:pt>
              </c:strCache>
            </c:strRef>
          </c:cat>
          <c:val>
            <c:numRef>
              <c:f>List3!$M$154:$M$155</c:f>
              <c:numCache>
                <c:formatCode>0%</c:formatCode>
                <c:ptCount val="2"/>
                <c:pt idx="0">
                  <c:v>0.68181818181818177</c:v>
                </c:pt>
                <c:pt idx="1">
                  <c:v>0.5757575757575758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7487872"/>
        <c:axId val="117501952"/>
      </c:barChart>
      <c:catAx>
        <c:axId val="117487872"/>
        <c:scaling>
          <c:orientation val="maxMin"/>
        </c:scaling>
        <c:delete val="0"/>
        <c:axPos val="l"/>
        <c:majorTickMark val="out"/>
        <c:minorTickMark val="none"/>
        <c:tickLblPos val="nextTo"/>
        <c:crossAx val="117501952"/>
        <c:crosses val="autoZero"/>
        <c:auto val="1"/>
        <c:lblAlgn val="ctr"/>
        <c:lblOffset val="100"/>
        <c:noMultiLvlLbl val="0"/>
      </c:catAx>
      <c:valAx>
        <c:axId val="117501952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1174878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433945756780409E-2"/>
          <c:y val="7.9368596725967633E-2"/>
          <c:w val="0.58888888888888891"/>
          <c:h val="0.81283239060394252"/>
        </c:manualLayout>
      </c:layout>
      <c:pie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C00000"/>
              </a:solidFill>
            </c:spPr>
          </c:dPt>
          <c:dPt>
            <c:idx val="1"/>
            <c:bubble3D val="0"/>
            <c:spPr>
              <a:solidFill>
                <a:schemeClr val="accent1"/>
              </a:solidFill>
            </c:spPr>
          </c:dPt>
          <c:dPt>
            <c:idx val="2"/>
            <c:bubble3D val="0"/>
            <c:spPr>
              <a:solidFill>
                <a:schemeClr val="accent1">
                  <a:lumMod val="50000"/>
                </a:schemeClr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List3!$K$158:$K$160</c:f>
              <c:strCache>
                <c:ptCount val="3"/>
                <c:pt idx="0">
                  <c:v>dostupné pouze vlastním pracovníkům</c:v>
                </c:pt>
                <c:pt idx="1">
                  <c:v>některé metodiky jsou veřejně dostupné, jiné nikoliv</c:v>
                </c:pt>
                <c:pt idx="2">
                  <c:v>veřejně přístupné komukoliv</c:v>
                </c:pt>
              </c:strCache>
            </c:strRef>
          </c:cat>
          <c:val>
            <c:numRef>
              <c:f>List3!$L$158:$L$160</c:f>
              <c:numCache>
                <c:formatCode>0%</c:formatCode>
                <c:ptCount val="3"/>
                <c:pt idx="0">
                  <c:v>0.4</c:v>
                </c:pt>
                <c:pt idx="1">
                  <c:v>0.3</c:v>
                </c:pt>
                <c:pt idx="2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0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124737532808398"/>
          <c:y val="0.10850938060022317"/>
          <c:w val="0.57281758530183724"/>
          <c:h val="0.79064946889959087"/>
        </c:manualLayout>
      </c:layout>
      <c:pie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FF3737"/>
              </a:solidFill>
            </c:spPr>
          </c:dPt>
          <c:dPt>
            <c:idx val="1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List3!$B$165:$B$167</c:f>
              <c:strCache>
                <c:ptCount val="3"/>
                <c:pt idx="0">
                  <c:v>ne</c:v>
                </c:pt>
                <c:pt idx="1">
                  <c:v>ano</c:v>
                </c:pt>
                <c:pt idx="2">
                  <c:v>nevím</c:v>
                </c:pt>
              </c:strCache>
            </c:strRef>
          </c:cat>
          <c:val>
            <c:numRef>
              <c:f>List3!$D$165:$D$167</c:f>
              <c:numCache>
                <c:formatCode>0%</c:formatCode>
                <c:ptCount val="3"/>
                <c:pt idx="0">
                  <c:v>0.2</c:v>
                </c:pt>
                <c:pt idx="1">
                  <c:v>0.4</c:v>
                </c:pt>
                <c:pt idx="2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56"/>
      </c:pieChart>
    </c:plotArea>
    <c:legend>
      <c:legendPos val="r"/>
      <c:layout/>
      <c:overlay val="0"/>
      <c:txPr>
        <a:bodyPr/>
        <a:lstStyle/>
        <a:p>
          <a:pPr rtl="0">
            <a:defRPr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5424741926409139"/>
          <c:y val="7.4441831566039993E-2"/>
          <c:w val="0.40665358389727352"/>
          <c:h val="0.88311322896489763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2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1">
                  <a:lumMod val="2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5"/>
            <c:invertIfNegative val="0"/>
            <c:bubble3D val="0"/>
            <c:spPr>
              <a:solidFill>
                <a:schemeClr val="accent1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List3!$B$12:$B$17</c:f>
              <c:strCache>
                <c:ptCount val="6"/>
                <c:pt idx="0">
                  <c:v>Služby během náhradní rodinné péče</c:v>
                </c:pt>
                <c:pt idx="1">
                  <c:v>Služby pro děti v NRP</c:v>
                </c:pt>
                <c:pt idx="2">
                  <c:v>Služby před přijetím dítěte do rodiny</c:v>
                </c:pt>
                <c:pt idx="3">
                  <c:v>Služby během přijetí dítěte a těsně po přijetí dítěte do rodiny</c:v>
                </c:pt>
                <c:pt idx="4">
                  <c:v>Služby během odchodu dítěte z rodiny</c:v>
                </c:pt>
                <c:pt idx="5">
                  <c:v>Služby pro biologické rodiny dětí v NRP</c:v>
                </c:pt>
              </c:strCache>
            </c:strRef>
          </c:cat>
          <c:val>
            <c:numRef>
              <c:f>List3!$D$12:$D$17</c:f>
              <c:numCache>
                <c:formatCode>0%</c:formatCode>
                <c:ptCount val="6"/>
                <c:pt idx="0">
                  <c:v>0.66666666666666663</c:v>
                </c:pt>
                <c:pt idx="1">
                  <c:v>0.66666666666666663</c:v>
                </c:pt>
                <c:pt idx="2">
                  <c:v>0.53333333333333333</c:v>
                </c:pt>
                <c:pt idx="3">
                  <c:v>0.5</c:v>
                </c:pt>
                <c:pt idx="4">
                  <c:v>0.26666666666666666</c:v>
                </c:pt>
                <c:pt idx="5">
                  <c:v>0.26666666666666666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8838528"/>
        <c:axId val="88836736"/>
      </c:barChart>
      <c:valAx>
        <c:axId val="88836736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88838528"/>
        <c:crosses val="autoZero"/>
        <c:crossBetween val="between"/>
      </c:valAx>
      <c:catAx>
        <c:axId val="88838528"/>
        <c:scaling>
          <c:orientation val="maxMin"/>
        </c:scaling>
        <c:delete val="0"/>
        <c:axPos val="l"/>
        <c:majorTickMark val="out"/>
        <c:minorTickMark val="none"/>
        <c:tickLblPos val="nextTo"/>
        <c:crossAx val="8883673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</c:spPr>
          <c:invertIfNegative val="0"/>
          <c:dPt>
            <c:idx val="18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List3!$P$49:$P$67</c:f>
              <c:strCache>
                <c:ptCount val="19"/>
                <c:pt idx="0">
                  <c:v>dlouhodobé doprovázení rodin</c:v>
                </c:pt>
                <c:pt idx="1">
                  <c:v>sociální poradenství</c:v>
                </c:pt>
                <c:pt idx="2">
                  <c:v>psychologické poradenství</c:v>
                </c:pt>
                <c:pt idx="3">
                  <c:v>pravidelná klubová setkávání náhradních rodičů</c:v>
                </c:pt>
                <c:pt idx="4">
                  <c:v>výchovné poradenství</c:v>
                </c:pt>
                <c:pt idx="5">
                  <c:v>průběžné vzdělávání náhradních rodičů</c:v>
                </c:pt>
                <c:pt idx="6">
                  <c:v>asistovaný kontakt dítěte s bio rodinou</c:v>
                </c:pt>
                <c:pt idx="7">
                  <c:v>další služby terapeutické služby pro náhradní rodiny (rodinná terapie, arteterapie, podpůrné rodičovské i dětské skupiny, terapeutické konzultace …)</c:v>
                </c:pt>
                <c:pt idx="8">
                  <c:v>právní poradenství</c:v>
                </c:pt>
                <c:pt idx="9">
                  <c:v>podpora attachmentu</c:v>
                </c:pt>
                <c:pt idx="10">
                  <c:v>pobyty pro náhradní rodiny s odborným programem</c:v>
                </c:pt>
                <c:pt idx="11">
                  <c:v>respitní péče</c:v>
                </c:pt>
                <c:pt idx="12">
                  <c:v>programy pro rodiny s přijatými dětmi</c:v>
                </c:pt>
                <c:pt idx="13">
                  <c:v>spec. služby pro rodiny s dětmi jiného etnika</c:v>
                </c:pt>
                <c:pt idx="14">
                  <c:v>spec.služby pro rodiny s postiženými dětmi</c:v>
                </c:pt>
                <c:pt idx="15">
                  <c:v>kulturní a zábavné rozvíjející</c:v>
                </c:pt>
                <c:pt idx="16">
                  <c:v>e-prostor (web poradny, online poradny)</c:v>
                </c:pt>
                <c:pt idx="17">
                  <c:v>finanční pomoc náhradním rodinám</c:v>
                </c:pt>
                <c:pt idx="18">
                  <c:v>jiné</c:v>
                </c:pt>
              </c:strCache>
            </c:strRef>
          </c:cat>
          <c:val>
            <c:numRef>
              <c:f>List3!$Q$49:$Q$67</c:f>
              <c:numCache>
                <c:formatCode>0%</c:formatCode>
                <c:ptCount val="19"/>
                <c:pt idx="0">
                  <c:v>0.7</c:v>
                </c:pt>
                <c:pt idx="1">
                  <c:v>0.65</c:v>
                </c:pt>
                <c:pt idx="2">
                  <c:v>0.55000000000000004</c:v>
                </c:pt>
                <c:pt idx="3">
                  <c:v>0.55000000000000004</c:v>
                </c:pt>
                <c:pt idx="4">
                  <c:v>0.5</c:v>
                </c:pt>
                <c:pt idx="5">
                  <c:v>0.5</c:v>
                </c:pt>
                <c:pt idx="6">
                  <c:v>0.45</c:v>
                </c:pt>
                <c:pt idx="7">
                  <c:v>0.4</c:v>
                </c:pt>
                <c:pt idx="8">
                  <c:v>0.35</c:v>
                </c:pt>
                <c:pt idx="9">
                  <c:v>0.35</c:v>
                </c:pt>
                <c:pt idx="10">
                  <c:v>0.35</c:v>
                </c:pt>
                <c:pt idx="11">
                  <c:v>0.35</c:v>
                </c:pt>
                <c:pt idx="12">
                  <c:v>0.35</c:v>
                </c:pt>
                <c:pt idx="13">
                  <c:v>0.25</c:v>
                </c:pt>
                <c:pt idx="14">
                  <c:v>0.15</c:v>
                </c:pt>
                <c:pt idx="15">
                  <c:v>0.15</c:v>
                </c:pt>
                <c:pt idx="16">
                  <c:v>0.1</c:v>
                </c:pt>
                <c:pt idx="17">
                  <c:v>0</c:v>
                </c:pt>
                <c:pt idx="18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138048"/>
        <c:axId val="39139968"/>
      </c:barChart>
      <c:catAx>
        <c:axId val="39138048"/>
        <c:scaling>
          <c:orientation val="minMax"/>
        </c:scaling>
        <c:delete val="0"/>
        <c:axPos val="b"/>
        <c:majorTickMark val="out"/>
        <c:minorTickMark val="none"/>
        <c:tickLblPos val="nextTo"/>
        <c:crossAx val="39139968"/>
        <c:crosses val="autoZero"/>
        <c:auto val="1"/>
        <c:lblAlgn val="ctr"/>
        <c:lblOffset val="100"/>
        <c:noMultiLvlLbl val="0"/>
      </c:catAx>
      <c:valAx>
        <c:axId val="3913996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3913804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List3!$P$75:$P$85</c:f>
              <c:strCache>
                <c:ptCount val="11"/>
                <c:pt idx="0">
                  <c:v>dlouhodobá podpora a doprovázení</c:v>
                </c:pt>
                <c:pt idx="1">
                  <c:v>podpora identity dítěte</c:v>
                </c:pt>
                <c:pt idx="2">
                  <c:v>terapie</c:v>
                </c:pt>
                <c:pt idx="3">
                  <c:v>dobrovolnická pomoc (doprovázení, doučování ….)</c:v>
                </c:pt>
                <c:pt idx="4">
                  <c:v>sociálně právní poradenství a konzultace</c:v>
                </c:pt>
                <c:pt idx="5">
                  <c:v>pobyty, tábory a další setkávání dětí z NRP</c:v>
                </c:pt>
                <c:pt idx="6">
                  <c:v>výcvik sociálně-komunikačních dovedností</c:v>
                </c:pt>
                <c:pt idx="7">
                  <c:v>e-prostor (web poradny, online poradny, e-learning kurzy)</c:v>
                </c:pt>
                <c:pt idx="8">
                  <c:v>osobní asistence</c:v>
                </c:pt>
                <c:pt idx="9">
                  <c:v>chráněné dílny</c:v>
                </c:pt>
                <c:pt idx="10">
                  <c:v>jiné</c:v>
                </c:pt>
              </c:strCache>
            </c:strRef>
          </c:cat>
          <c:val>
            <c:numRef>
              <c:f>List3!$Q$75:$Q$85</c:f>
              <c:numCache>
                <c:formatCode>0%</c:formatCode>
                <c:ptCount val="11"/>
                <c:pt idx="0">
                  <c:v>0.65</c:v>
                </c:pt>
                <c:pt idx="1">
                  <c:v>0.6</c:v>
                </c:pt>
                <c:pt idx="2">
                  <c:v>0.45</c:v>
                </c:pt>
                <c:pt idx="3">
                  <c:v>0.45</c:v>
                </c:pt>
                <c:pt idx="4">
                  <c:v>0.4</c:v>
                </c:pt>
                <c:pt idx="5">
                  <c:v>0.35</c:v>
                </c:pt>
                <c:pt idx="6">
                  <c:v>0.2</c:v>
                </c:pt>
                <c:pt idx="7">
                  <c:v>0.1</c:v>
                </c:pt>
                <c:pt idx="8">
                  <c:v>0.1</c:v>
                </c:pt>
                <c:pt idx="9">
                  <c:v>0</c:v>
                </c:pt>
                <c:pt idx="10">
                  <c:v>0.15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184640"/>
        <c:axId val="39396480"/>
      </c:barChart>
      <c:catAx>
        <c:axId val="39184640"/>
        <c:scaling>
          <c:orientation val="minMax"/>
        </c:scaling>
        <c:delete val="0"/>
        <c:axPos val="b"/>
        <c:majorTickMark val="out"/>
        <c:minorTickMark val="none"/>
        <c:tickLblPos val="nextTo"/>
        <c:crossAx val="39396480"/>
        <c:crosses val="autoZero"/>
        <c:auto val="1"/>
        <c:lblAlgn val="ctr"/>
        <c:lblOffset val="100"/>
        <c:noMultiLvlLbl val="0"/>
      </c:catAx>
      <c:valAx>
        <c:axId val="3939648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3918464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dPt>
            <c:idx val="6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List3!$P$22:$P$28</c:f>
              <c:strCache>
                <c:ptCount val="7"/>
                <c:pt idx="0">
                  <c:v>sociální poradenství</c:v>
                </c:pt>
                <c:pt idx="1">
                  <c:v>přípravy žadatelů</c:v>
                </c:pt>
                <c:pt idx="2">
                  <c:v>dlouhodobá podpora a doprovázení uchazečů o NRP</c:v>
                </c:pt>
                <c:pt idx="3">
                  <c:v>další průběžné vzdělávání žadatelů</c:v>
                </c:pt>
                <c:pt idx="4">
                  <c:v>právní poradenství</c:v>
                </c:pt>
                <c:pt idx="5">
                  <c:v>e-prostor (web poradny, online poradny)</c:v>
                </c:pt>
                <c:pt idx="6">
                  <c:v>jiné</c:v>
                </c:pt>
              </c:strCache>
            </c:strRef>
          </c:cat>
          <c:val>
            <c:numRef>
              <c:f>List3!$Q$22:$Q$28</c:f>
              <c:numCache>
                <c:formatCode>0%</c:formatCode>
                <c:ptCount val="7"/>
                <c:pt idx="0">
                  <c:v>0.75</c:v>
                </c:pt>
                <c:pt idx="1">
                  <c:v>0.625</c:v>
                </c:pt>
                <c:pt idx="2">
                  <c:v>0.5</c:v>
                </c:pt>
                <c:pt idx="3">
                  <c:v>0.375</c:v>
                </c:pt>
                <c:pt idx="4">
                  <c:v>0.1875</c:v>
                </c:pt>
                <c:pt idx="5">
                  <c:v>0.1875</c:v>
                </c:pt>
                <c:pt idx="6">
                  <c:v>0.3125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719232"/>
        <c:axId val="34754944"/>
      </c:barChart>
      <c:catAx>
        <c:axId val="34719232"/>
        <c:scaling>
          <c:orientation val="minMax"/>
        </c:scaling>
        <c:delete val="0"/>
        <c:axPos val="b"/>
        <c:majorTickMark val="out"/>
        <c:minorTickMark val="none"/>
        <c:tickLblPos val="nextTo"/>
        <c:crossAx val="34754944"/>
        <c:crosses val="autoZero"/>
        <c:auto val="1"/>
        <c:lblAlgn val="ctr"/>
        <c:lblOffset val="100"/>
        <c:noMultiLvlLbl val="0"/>
      </c:catAx>
      <c:valAx>
        <c:axId val="3475494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3471923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dPt>
            <c:idx val="8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List3!$P$35:$P$43</c:f>
              <c:strCache>
                <c:ptCount val="9"/>
                <c:pt idx="0">
                  <c:v>sociální poradenství</c:v>
                </c:pt>
                <c:pt idx="1">
                  <c:v>psychologické poradenství</c:v>
                </c:pt>
                <c:pt idx="2">
                  <c:v>výchovné poradenství</c:v>
                </c:pt>
                <c:pt idx="3">
                  <c:v>dlouhodobé doprovázení</c:v>
                </c:pt>
                <c:pt idx="4">
                  <c:v>podpora attachmentu</c:v>
                </c:pt>
                <c:pt idx="5">
                  <c:v>pomoc při úpravě kontaktu dítěte s biologickou rodinou</c:v>
                </c:pt>
                <c:pt idx="6">
                  <c:v>právní poradenství</c:v>
                </c:pt>
                <c:pt idx="7">
                  <c:v>e-prostor (web poradny, online poradny)</c:v>
                </c:pt>
                <c:pt idx="8">
                  <c:v>jiné</c:v>
                </c:pt>
              </c:strCache>
            </c:strRef>
          </c:cat>
          <c:val>
            <c:numRef>
              <c:f>List3!$Q$35:$Q$43</c:f>
              <c:numCache>
                <c:formatCode>0%</c:formatCode>
                <c:ptCount val="9"/>
                <c:pt idx="0">
                  <c:v>0.73333333333333328</c:v>
                </c:pt>
                <c:pt idx="1">
                  <c:v>0.66666666666666663</c:v>
                </c:pt>
                <c:pt idx="2">
                  <c:v>0.66666666666666663</c:v>
                </c:pt>
                <c:pt idx="3">
                  <c:v>0.6</c:v>
                </c:pt>
                <c:pt idx="4">
                  <c:v>0.53333333333333333</c:v>
                </c:pt>
                <c:pt idx="5">
                  <c:v>0.53333333333333333</c:v>
                </c:pt>
                <c:pt idx="6">
                  <c:v>0.26666666666666666</c:v>
                </c:pt>
                <c:pt idx="7">
                  <c:v>6.6666666666666666E-2</c:v>
                </c:pt>
                <c:pt idx="8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070144"/>
        <c:axId val="36071680"/>
      </c:barChart>
      <c:catAx>
        <c:axId val="36070144"/>
        <c:scaling>
          <c:orientation val="minMax"/>
        </c:scaling>
        <c:delete val="0"/>
        <c:axPos val="b"/>
        <c:majorTickMark val="out"/>
        <c:minorTickMark val="none"/>
        <c:tickLblPos val="nextTo"/>
        <c:crossAx val="36071680"/>
        <c:crosses val="autoZero"/>
        <c:auto val="1"/>
        <c:lblAlgn val="ctr"/>
        <c:lblOffset val="100"/>
        <c:noMultiLvlLbl val="0"/>
      </c:catAx>
      <c:valAx>
        <c:axId val="3607168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3607014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List3!$P$91:$P$96</c:f>
              <c:strCache>
                <c:ptCount val="6"/>
                <c:pt idx="0">
                  <c:v>sociální poradenství</c:v>
                </c:pt>
                <c:pt idx="1">
                  <c:v>doprovázení</c:v>
                </c:pt>
                <c:pt idx="2">
                  <c:v>psychologické poradenství</c:v>
                </c:pt>
                <c:pt idx="3">
                  <c:v>právní poradenství</c:v>
                </c:pt>
                <c:pt idx="4">
                  <c:v>e-prostor (web poradny, online poradny)</c:v>
                </c:pt>
                <c:pt idx="5">
                  <c:v>chráněná bydlení a domy na půl cesty</c:v>
                </c:pt>
              </c:strCache>
            </c:strRef>
          </c:cat>
          <c:val>
            <c:numRef>
              <c:f>List3!$Q$91:$Q$96</c:f>
              <c:numCache>
                <c:formatCode>0%</c:formatCode>
                <c:ptCount val="6"/>
                <c:pt idx="0">
                  <c:v>0.625</c:v>
                </c:pt>
                <c:pt idx="1">
                  <c:v>0.625</c:v>
                </c:pt>
                <c:pt idx="2">
                  <c:v>0.5</c:v>
                </c:pt>
                <c:pt idx="3">
                  <c:v>0.375</c:v>
                </c:pt>
                <c:pt idx="4">
                  <c:v>0.125</c:v>
                </c:pt>
                <c:pt idx="5">
                  <c:v>0.125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289344"/>
        <c:axId val="117290880"/>
      </c:barChart>
      <c:catAx>
        <c:axId val="117289344"/>
        <c:scaling>
          <c:orientation val="minMax"/>
        </c:scaling>
        <c:delete val="0"/>
        <c:axPos val="b"/>
        <c:majorTickMark val="out"/>
        <c:minorTickMark val="none"/>
        <c:tickLblPos val="nextTo"/>
        <c:crossAx val="117290880"/>
        <c:crosses val="autoZero"/>
        <c:auto val="1"/>
        <c:lblAlgn val="ctr"/>
        <c:lblOffset val="100"/>
        <c:noMultiLvlLbl val="0"/>
      </c:catAx>
      <c:valAx>
        <c:axId val="11729088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1728934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List3!$P$102:$P$106</c:f>
              <c:strCache>
                <c:ptCount val="5"/>
                <c:pt idx="0">
                  <c:v>podpora kontaktu s dítětem v NRP</c:v>
                </c:pt>
                <c:pt idx="1">
                  <c:v>sociálně-právní poradenství</c:v>
                </c:pt>
                <c:pt idx="2">
                  <c:v>psychologická pomoc</c:v>
                </c:pt>
                <c:pt idx="3">
                  <c:v>sanace rodiny</c:v>
                </c:pt>
                <c:pt idx="4">
                  <c:v>e-prostor (web poradny, online poradny)</c:v>
                </c:pt>
              </c:strCache>
            </c:strRef>
          </c:cat>
          <c:val>
            <c:numRef>
              <c:f>List3!$Q$102:$Q$106</c:f>
              <c:numCache>
                <c:formatCode>0%</c:formatCode>
                <c:ptCount val="5"/>
                <c:pt idx="0">
                  <c:v>0.75</c:v>
                </c:pt>
                <c:pt idx="1">
                  <c:v>0.5</c:v>
                </c:pt>
                <c:pt idx="2">
                  <c:v>0.5</c:v>
                </c:pt>
                <c:pt idx="3">
                  <c:v>0.5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378048"/>
        <c:axId val="117408512"/>
      </c:barChart>
      <c:catAx>
        <c:axId val="117378048"/>
        <c:scaling>
          <c:orientation val="minMax"/>
        </c:scaling>
        <c:delete val="0"/>
        <c:axPos val="b"/>
        <c:majorTickMark val="out"/>
        <c:minorTickMark val="none"/>
        <c:tickLblPos val="nextTo"/>
        <c:crossAx val="117408512"/>
        <c:crosses val="autoZero"/>
        <c:auto val="1"/>
        <c:lblAlgn val="ctr"/>
        <c:lblOffset val="100"/>
        <c:noMultiLvlLbl val="0"/>
      </c:catAx>
      <c:valAx>
        <c:axId val="11740851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1737804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794903762029747"/>
          <c:y val="8.4572874397639674E-3"/>
          <c:w val="0.55965748031496065"/>
          <c:h val="0.61266037490087311"/>
        </c:manualLayout>
      </c:layout>
      <c:doughnut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1">
                  <a:lumMod val="50000"/>
                </a:schemeClr>
              </a:solidFill>
            </c:spPr>
          </c:dPt>
          <c:dPt>
            <c:idx val="1"/>
            <c:bubble3D val="0"/>
            <c:spPr>
              <a:solidFill>
                <a:schemeClr val="accent1">
                  <a:lumMod val="90000"/>
                </a:schemeClr>
              </a:solidFill>
            </c:spPr>
          </c:dPt>
          <c:dPt>
            <c:idx val="2"/>
            <c:bubble3D val="0"/>
            <c:spPr>
              <a:solidFill>
                <a:srgbClr val="CC3399"/>
              </a:solidFill>
            </c:spPr>
          </c:dPt>
          <c:dPt>
            <c:idx val="3"/>
            <c:bubble3D val="0"/>
            <c:spPr>
              <a:solidFill>
                <a:srgbClr val="FF9966"/>
              </a:solidFill>
            </c:spPr>
          </c:dPt>
          <c:dPt>
            <c:idx val="4"/>
            <c:bubble3D val="0"/>
            <c:spPr>
              <a:solidFill>
                <a:srgbClr val="FFFF66"/>
              </a:solidFill>
            </c:spPr>
          </c:dPt>
          <c:dPt>
            <c:idx val="5"/>
            <c:bubble3D val="0"/>
            <c:spPr>
              <a:solidFill>
                <a:srgbClr val="CCCC00"/>
              </a:solidFill>
            </c:spPr>
          </c:dPt>
          <c:dPt>
            <c:idx val="6"/>
            <c:bubble3D val="0"/>
            <c:spPr>
              <a:solidFill>
                <a:srgbClr val="66FF33"/>
              </a:solidFill>
            </c:spPr>
          </c:dPt>
          <c:dPt>
            <c:idx val="7"/>
            <c:bubble3D val="0"/>
            <c:spPr>
              <a:solidFill>
                <a:srgbClr val="009900"/>
              </a:solidFill>
            </c:spPr>
          </c:dPt>
          <c:dPt>
            <c:idx val="9"/>
            <c:bubble3D val="0"/>
            <c:spPr>
              <a:solidFill>
                <a:srgbClr val="336600"/>
              </a:solidFill>
            </c:spPr>
          </c:dPt>
          <c:dPt>
            <c:idx val="10"/>
            <c:bubble3D val="0"/>
            <c:spPr>
              <a:solidFill>
                <a:srgbClr val="66FF99"/>
              </a:solidFill>
            </c:spPr>
          </c:dPt>
          <c:dPt>
            <c:idx val="11"/>
            <c:bubble3D val="0"/>
            <c:spPr>
              <a:solidFill>
                <a:srgbClr val="339966"/>
              </a:solidFill>
            </c:spPr>
          </c:dPt>
          <c:dPt>
            <c:idx val="12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List3!$I$111:$I$123</c:f>
              <c:strCache>
                <c:ptCount val="13"/>
                <c:pt idx="0">
                  <c:v>příprava</c:v>
                </c:pt>
                <c:pt idx="1">
                  <c:v>setkávání rodin</c:v>
                </c:pt>
                <c:pt idx="2">
                  <c:v>vývoj dítěte</c:v>
                </c:pt>
                <c:pt idx="3">
                  <c:v>doprovázení</c:v>
                </c:pt>
                <c:pt idx="4">
                  <c:v>dětský domov</c:v>
                </c:pt>
                <c:pt idx="5">
                  <c:v>setkávání dítěte s náhr. rodinou</c:v>
                </c:pt>
                <c:pt idx="6">
                  <c:v>zdravotní postižení</c:v>
                </c:pt>
                <c:pt idx="7">
                  <c:v>dobrovolníci</c:v>
                </c:pt>
                <c:pt idx="8">
                  <c:v>jiné etnikum</c:v>
                </c:pt>
                <c:pt idx="9">
                  <c:v>kontakt biologická rodina</c:v>
                </c:pt>
                <c:pt idx="10">
                  <c:v>pěstouni na přechodnou dobu</c:v>
                </c:pt>
                <c:pt idx="11">
                  <c:v>respitní péče</c:v>
                </c:pt>
                <c:pt idx="12">
                  <c:v>jiné, všeobecné</c:v>
                </c:pt>
              </c:strCache>
            </c:strRef>
          </c:cat>
          <c:val>
            <c:numRef>
              <c:f>List3!$J$111:$J$123</c:f>
              <c:numCache>
                <c:formatCode>General</c:formatCode>
                <c:ptCount val="13"/>
                <c:pt idx="0">
                  <c:v>7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b"/>
      <c:layout>
        <c:manualLayout>
          <c:xMode val="edge"/>
          <c:yMode val="edge"/>
          <c:x val="6.6763123359580054E-2"/>
          <c:y val="0.63720458263258106"/>
          <c:w val="0.88869597550306212"/>
          <c:h val="0.3427703435250489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>
            <a:lvl1pPr defTabSz="902124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>
            <a:lvl1pPr algn="r" defTabSz="902124">
              <a:defRPr sz="1300"/>
            </a:lvl1pPr>
          </a:lstStyle>
          <a:p>
            <a:pPr>
              <a:defRPr/>
            </a:pPr>
            <a:fld id="{98311B9C-1495-4D8A-AA1B-1C93DD0B514B}" type="datetimeFigureOut">
              <a:rPr lang="cs-CZ"/>
              <a:pPr>
                <a:defRPr/>
              </a:pPr>
              <a:t>26.2.2013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b" anchorCtr="0" compatLnSpc="1">
            <a:prstTxWarp prst="textNoShape">
              <a:avLst/>
            </a:prstTxWarp>
          </a:bodyPr>
          <a:lstStyle>
            <a:lvl1pPr defTabSz="902124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b" anchorCtr="0" compatLnSpc="1">
            <a:prstTxWarp prst="textNoShape">
              <a:avLst/>
            </a:prstTxWarp>
          </a:bodyPr>
          <a:lstStyle>
            <a:lvl1pPr algn="r" defTabSz="902124">
              <a:defRPr sz="1300"/>
            </a:lvl1pPr>
          </a:lstStyle>
          <a:p>
            <a:pPr>
              <a:defRPr/>
            </a:pPr>
            <a:fld id="{620BD4A3-F7C8-48A0-BA3C-CD83DF8BC5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318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>
            <a:lvl1pPr defTabSz="902124" eaLnBrk="0" hangingPunct="0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>
            <a:lvl1pPr algn="r" defTabSz="902124" eaLnBrk="0" hangingPunct="0">
              <a:defRPr sz="1300"/>
            </a:lvl1pPr>
          </a:lstStyle>
          <a:p>
            <a:pPr>
              <a:defRPr/>
            </a:pPr>
            <a:fld id="{2114EAEA-FB64-482C-BD6A-D127D2A8E322}" type="datetimeFigureOut">
              <a:rPr lang="cs-CZ"/>
              <a:pPr>
                <a:defRPr/>
              </a:pPr>
              <a:t>26.2.2013</a:t>
            </a:fld>
            <a:endParaRPr lang="cs-CZ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2950"/>
            <a:ext cx="4968875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b" anchorCtr="0" compatLnSpc="1">
            <a:prstTxWarp prst="textNoShape">
              <a:avLst/>
            </a:prstTxWarp>
          </a:bodyPr>
          <a:lstStyle>
            <a:lvl1pPr defTabSz="902124" eaLnBrk="0" hangingPunct="0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b" anchorCtr="0" compatLnSpc="1">
            <a:prstTxWarp prst="textNoShape">
              <a:avLst/>
            </a:prstTxWarp>
          </a:bodyPr>
          <a:lstStyle>
            <a:lvl1pPr algn="r" defTabSz="902124" eaLnBrk="0" hangingPunct="0">
              <a:defRPr sz="1300"/>
            </a:lvl1pPr>
          </a:lstStyle>
          <a:p>
            <a:pPr>
              <a:defRPr/>
            </a:pPr>
            <a:fld id="{4B1D6E70-99D6-42F4-A4B7-201014CC22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070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</a:t>
            </a:r>
            <a:r>
              <a:rPr lang="cs-CZ" err="1"/>
              <a:t>nahradnirodina.cz</a:t>
            </a:r>
            <a:r>
              <a:rPr lang="cs-CZ"/>
              <a:t> 							</a:t>
            </a:r>
            <a:r>
              <a:rPr lang="cs-CZ" err="1"/>
              <a:t>info</a:t>
            </a:r>
            <a:r>
              <a:rPr lang="cs-CZ"/>
              <a:t>@</a:t>
            </a:r>
            <a:r>
              <a:rPr lang="cs-CZ" err="1"/>
              <a:t>nahradnirodina.cz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519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2161383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04025" y="1916113"/>
            <a:ext cx="1655763" cy="403383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835150" y="1916113"/>
            <a:ext cx="4816475" cy="403383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2687023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150" y="1916113"/>
            <a:ext cx="6624638" cy="86518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979613" y="3213100"/>
            <a:ext cx="3127375" cy="27368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259388" y="3213100"/>
            <a:ext cx="3128962" cy="12922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259388" y="4657725"/>
            <a:ext cx="3128962" cy="12922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1613356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2430472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3861697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979613" y="3213100"/>
            <a:ext cx="3127375" cy="2736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59388" y="3213100"/>
            <a:ext cx="3128962" cy="2736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3409619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4261344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29252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2098748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527154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882160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1052513"/>
            <a:ext cx="9144000" cy="5805487"/>
          </a:xfrm>
          <a:prstGeom prst="rect">
            <a:avLst/>
          </a:prstGeom>
          <a:solidFill>
            <a:srgbClr val="FAFFE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27" name="Picture 3" descr="foto_0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33375"/>
            <a:ext cx="1582737" cy="792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vodni_foto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33375"/>
            <a:ext cx="151288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foto_05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333375"/>
            <a:ext cx="1582738" cy="792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403350" y="0"/>
            <a:ext cx="7740650" cy="333375"/>
          </a:xfrm>
          <a:prstGeom prst="rect">
            <a:avLst/>
          </a:prstGeom>
          <a:solidFill>
            <a:srgbClr val="FFCC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1916113"/>
            <a:ext cx="66246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Nazdar</a:t>
            </a:r>
            <a:br>
              <a:rPr lang="cs-CZ" smtClean="0"/>
            </a:br>
            <a:endParaRPr lang="cs-CZ" smtClean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3213100"/>
            <a:ext cx="6408737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0"/>
            <a:ext cx="1476375" cy="3333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34" name="Picture 10" descr="foto_03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33375"/>
            <a:ext cx="1512888" cy="792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foto_21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575" y="333375"/>
            <a:ext cx="1495425" cy="792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37" name="Picture 13" descr="logo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375"/>
            <a:ext cx="147637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97650"/>
            <a:ext cx="91440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Comic Sans MS" pitchFamily="66" charset="0"/>
              </a:defRPr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hyperlink" Target="mailto:info@nahradnirodina.cz" TargetMode="Externa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hyperlink" Target="mailto:info@nahradnirodina.cz" TargetMode="Externa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hradnirodina.cz/" TargetMode="External"/><Relationship Id="rId2" Type="http://schemas.openxmlformats.org/officeDocument/2006/relationships/hyperlink" Target="mailto:info@nahradnirodina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nahradnirodina.cz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mailto:info@nahradnirodina.cz" TargetMode="Externa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hyperlink" Target="mailto:info@nahradnirodina.cz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hyperlink" Target="mailto:info@nahradnirodina.cz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mailto:info@nahradnirodina.cz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hyperlink" Target="mailto:info@nahradnirodina.cz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hyperlink" Target="mailto:info@nahradnirodina.cz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hyperlink" Target="mailto:info@nahradnirodina.cz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43063"/>
            <a:ext cx="7772400" cy="1957387"/>
          </a:xfrm>
        </p:spPr>
        <p:txBody>
          <a:bodyPr/>
          <a:lstStyle/>
          <a:p>
            <a:r>
              <a:rPr lang="cs-CZ" dirty="0" smtClean="0"/>
              <a:t>Středisko náhradní rodinné péče</a:t>
            </a:r>
            <a:br>
              <a:rPr lang="cs-CZ" dirty="0" smtClean="0"/>
            </a:br>
            <a:endParaRPr lang="cs-CZ" sz="28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2875" y="3286125"/>
            <a:ext cx="8858250" cy="3071813"/>
          </a:xfrm>
        </p:spPr>
        <p:txBody>
          <a:bodyPr/>
          <a:lstStyle/>
          <a:p>
            <a:r>
              <a:rPr lang="cs-CZ" dirty="0" smtClean="0"/>
              <a:t>Používání metodik v neziskovém sektoru</a:t>
            </a:r>
          </a:p>
          <a:p>
            <a:r>
              <a:rPr lang="cs-CZ" dirty="0" smtClean="0"/>
              <a:t>- výsledky výzkumu</a:t>
            </a:r>
          </a:p>
          <a:p>
            <a:endParaRPr lang="cs-CZ" dirty="0" smtClean="0"/>
          </a:p>
        </p:txBody>
      </p:sp>
      <p:sp>
        <p:nvSpPr>
          <p:cNvPr id="307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www.nahradnirodina.cz    </a:t>
            </a:r>
            <a:r>
              <a:rPr lang="cs-CZ" dirty="0" smtClean="0">
                <a:latin typeface="Comic Sans MS" pitchFamily="66" charset="0"/>
                <a:hlinkClick r:id="rId3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</a:t>
            </a:r>
            <a:r>
              <a:rPr lang="cs-CZ" dirty="0" smtClean="0">
                <a:latin typeface="Comic Sans MS" pitchFamily="66" charset="0"/>
              </a:rPr>
              <a:t> 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datum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  www.nahradnirodina.cz    </a:t>
            </a:r>
            <a:r>
              <a:rPr lang="cs-CZ" dirty="0" smtClean="0">
                <a:latin typeface="Comic Sans MS" pitchFamily="66" charset="0"/>
                <a:hlinkClick r:id="rId2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 </a:t>
            </a:r>
            <a:r>
              <a:rPr lang="cs-CZ" dirty="0" smtClean="0">
                <a:latin typeface="Comic Sans MS" pitchFamily="66" charset="0"/>
              </a:rPr>
              <a:t>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87530" y="1196753"/>
            <a:ext cx="8569325" cy="576064"/>
          </a:xfrm>
          <a:prstGeom prst="rect">
            <a:avLst/>
          </a:prstGeom>
          <a:noFill/>
          <a:ln w="317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  <a:defRPr/>
            </a:pPr>
            <a:r>
              <a:rPr lang="cs-CZ" sz="1400" i="1" kern="0" dirty="0"/>
              <a:t>Uveďte prosím název metodiky (popř. více metodik, pokud je používáte) a zda jde o metodiku vytvořenou Vaší organizací, nebo převzatou odjinud.</a:t>
            </a:r>
            <a:endParaRPr lang="cs-CZ" sz="1400" i="1" kern="0" dirty="0" smtClean="0"/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1701682"/>
              </p:ext>
            </p:extLst>
          </p:nvPr>
        </p:nvGraphicFramePr>
        <p:xfrm>
          <a:off x="179512" y="2420888"/>
          <a:ext cx="457200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3787828"/>
              </p:ext>
            </p:extLst>
          </p:nvPr>
        </p:nvGraphicFramePr>
        <p:xfrm>
          <a:off x="4788024" y="2708920"/>
          <a:ext cx="4323061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380726" y="2082334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 smtClean="0"/>
              <a:t>Oblasti pokryté metodikami</a:t>
            </a:r>
            <a:endParaRPr lang="cs-CZ" sz="16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056621" y="2082334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Podíl vlastních a převzatých metodik</a:t>
            </a:r>
            <a:endParaRPr lang="cs-CZ" sz="16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552361" y="5078738"/>
            <a:ext cx="3304494" cy="523220"/>
          </a:xfrm>
          <a:prstGeom prst="rect">
            <a:avLst/>
          </a:prstGeom>
          <a:noFill/>
          <a:ln>
            <a:solidFill>
              <a:schemeClr val="accent1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Celkem bylo uvedeno 43 metodik, </a:t>
            </a:r>
          </a:p>
          <a:p>
            <a:r>
              <a:rPr lang="pl-PL" sz="1400" dirty="0" smtClean="0"/>
              <a:t>z toho 11 metodik SNRP.</a:t>
            </a:r>
            <a:endParaRPr lang="cs-CZ" sz="1400" dirty="0"/>
          </a:p>
        </p:txBody>
      </p:sp>
      <p:sp>
        <p:nvSpPr>
          <p:cNvPr id="13" name="Šipka doprava se zářezem 12"/>
          <p:cNvSpPr/>
          <p:nvPr/>
        </p:nvSpPr>
        <p:spPr>
          <a:xfrm>
            <a:off x="3882254" y="3501008"/>
            <a:ext cx="792088" cy="432048"/>
          </a:xfrm>
          <a:prstGeom prst="notchedRightArrow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646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datum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  www.nahradnirodina.cz    </a:t>
            </a:r>
            <a:r>
              <a:rPr lang="cs-CZ" dirty="0" smtClean="0">
                <a:latin typeface="Comic Sans MS" pitchFamily="66" charset="0"/>
                <a:hlinkClick r:id="rId2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 </a:t>
            </a:r>
            <a:r>
              <a:rPr lang="cs-CZ" dirty="0" smtClean="0">
                <a:latin typeface="Comic Sans MS" pitchFamily="66" charset="0"/>
              </a:rPr>
              <a:t>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87530" y="1196753"/>
            <a:ext cx="8569325" cy="576064"/>
          </a:xfrm>
          <a:prstGeom prst="rect">
            <a:avLst/>
          </a:prstGeom>
          <a:noFill/>
          <a:ln w="317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  <a:defRPr/>
            </a:pPr>
            <a:r>
              <a:rPr lang="cs-CZ" sz="1400" i="1" kern="0" dirty="0"/>
              <a:t>Jsou Vaše metodiky veřejně dostupné, nebo jsou k dispozici pouze pracovníkům Vaší organizace</a:t>
            </a:r>
            <a:r>
              <a:rPr lang="cs-CZ" sz="1400" i="1" kern="0" dirty="0" smtClean="0"/>
              <a:t>?</a:t>
            </a:r>
          </a:p>
          <a:p>
            <a:pPr algn="ctr">
              <a:buFontTx/>
              <a:buNone/>
              <a:defRPr/>
            </a:pPr>
            <a:r>
              <a:rPr lang="cs-CZ" sz="1400" i="1" kern="0" dirty="0"/>
              <a:t>Souhlasila by Vaše organizace s poskytnutím metodik ostatním neziskovým </a:t>
            </a:r>
            <a:r>
              <a:rPr lang="cs-CZ" sz="1400" i="1" kern="0" dirty="0" smtClean="0"/>
              <a:t>organizacím?</a:t>
            </a:r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6060537"/>
              </p:ext>
            </p:extLst>
          </p:nvPr>
        </p:nvGraphicFramePr>
        <p:xfrm>
          <a:off x="107504" y="2850559"/>
          <a:ext cx="4572000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539552" y="2497806"/>
            <a:ext cx="3456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Dostupnost metodik;</a:t>
            </a:r>
            <a:r>
              <a:rPr lang="cs-CZ" sz="1600" dirty="0" smtClean="0"/>
              <a:t> N=20</a:t>
            </a:r>
            <a:endParaRPr lang="cs-CZ" sz="1600" dirty="0"/>
          </a:p>
        </p:txBody>
      </p:sp>
      <p:graphicFrame>
        <p:nvGraphicFramePr>
          <p:cNvPr id="10" name="Graf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0495731"/>
              </p:ext>
            </p:extLst>
          </p:nvPr>
        </p:nvGraphicFramePr>
        <p:xfrm>
          <a:off x="4464496" y="2860323"/>
          <a:ext cx="4572000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5220072" y="249289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Ochota poskytnout metodiky;</a:t>
            </a:r>
            <a:r>
              <a:rPr lang="cs-CZ" sz="1600" dirty="0" smtClean="0"/>
              <a:t> N=20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9709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Bookman Old Style" pitchFamily="18" charset="0"/>
              </a:rPr>
              <a:t> </a:t>
            </a:r>
            <a:r>
              <a:rPr lang="cs-CZ" dirty="0" smtClean="0">
                <a:latin typeface="Comic Sans MS" pitchFamily="66" charset="0"/>
              </a:rPr>
              <a:t>www.nahradnirodina.cz    </a:t>
            </a:r>
            <a:r>
              <a:rPr lang="cs-CZ" dirty="0" smtClean="0">
                <a:latin typeface="Comic Sans MS" pitchFamily="66" charset="0"/>
                <a:hlinkClick r:id="rId2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 </a:t>
            </a:r>
            <a:r>
              <a:rPr lang="cs-CZ" dirty="0" smtClean="0">
                <a:latin typeface="Comic Sans MS" pitchFamily="66" charset="0"/>
              </a:rPr>
              <a:t>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Bookman Old Style" pitchFamily="18" charset="0"/>
            </a:endParaRP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349500"/>
            <a:ext cx="6192838" cy="23034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800" smtClean="0">
              <a:latin typeface="Bookman Old Style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smtClean="0">
                <a:latin typeface="Bookman Old Style" pitchFamily="18" charset="0"/>
              </a:rPr>
              <a:t>Středisko náhradní rodinné péče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>
                <a:latin typeface="Bookman Old Style" pitchFamily="18" charset="0"/>
              </a:rPr>
              <a:t>Adresa:Jelení 91,118 00 Praha 1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>
                <a:latin typeface="Bookman Old Style" pitchFamily="18" charset="0"/>
              </a:rPr>
              <a:t>Tel/fax: 233 355 309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>
                <a:latin typeface="Bookman Old Style" pitchFamily="18" charset="0"/>
              </a:rPr>
              <a:t>Tel: 233356701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>
                <a:latin typeface="Bookman Old Style" pitchFamily="18" charset="0"/>
              </a:rPr>
              <a:t>E-mail: </a:t>
            </a:r>
            <a:r>
              <a:rPr lang="cs-CZ" sz="2800" smtClean="0">
                <a:latin typeface="Bookman Old Style" pitchFamily="18" charset="0"/>
                <a:hlinkClick r:id="rId2"/>
              </a:rPr>
              <a:t>info@nahradnirodina.cz</a:t>
            </a:r>
            <a:endParaRPr lang="cs-CZ" sz="2800" smtClean="0">
              <a:latin typeface="Bookman Old Style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smtClean="0">
                <a:latin typeface="Bookman Old Style" pitchFamily="18" charset="0"/>
              </a:rPr>
              <a:t>Web: </a:t>
            </a:r>
            <a:r>
              <a:rPr lang="cs-CZ" sz="2800" smtClean="0">
                <a:latin typeface="Bookman Old Style" pitchFamily="18" charset="0"/>
                <a:hlinkClick r:id="rId3"/>
              </a:rPr>
              <a:t>www.nahradnirodina.cz</a:t>
            </a:r>
            <a:endParaRPr lang="cs-CZ" sz="280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datum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  www.nahradnirodina.cz    </a:t>
            </a:r>
            <a:r>
              <a:rPr lang="cs-CZ" dirty="0" smtClean="0">
                <a:latin typeface="Comic Sans MS" pitchFamily="66" charset="0"/>
                <a:hlinkClick r:id="rId2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 </a:t>
            </a:r>
            <a:r>
              <a:rPr lang="cs-CZ" dirty="0" smtClean="0">
                <a:latin typeface="Comic Sans MS" pitchFamily="66" charset="0"/>
              </a:rPr>
              <a:t>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5750" y="1357313"/>
            <a:ext cx="8569325" cy="5072062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cs-CZ" sz="2000" b="1" dirty="0" smtClean="0"/>
              <a:t>Stručné shrnutí výzkumu</a:t>
            </a:r>
            <a:endParaRPr lang="cs-CZ" sz="2000" dirty="0" smtClean="0"/>
          </a:p>
          <a:p>
            <a:pPr>
              <a:buFontTx/>
              <a:buNone/>
              <a:defRPr/>
            </a:pPr>
            <a:endParaRPr lang="cs-CZ" sz="1000" dirty="0" smtClean="0"/>
          </a:p>
          <a:p>
            <a:pPr marL="628650">
              <a:defRPr/>
            </a:pPr>
            <a:r>
              <a:rPr lang="cs-CZ" sz="1800" dirty="0" smtClean="0"/>
              <a:t>Neziskové organizace v adresáři SNRP  </a:t>
            </a:r>
          </a:p>
          <a:p>
            <a:pPr marL="628650">
              <a:defRPr/>
            </a:pPr>
            <a:r>
              <a:rPr lang="cs-CZ" sz="1800" dirty="0" smtClean="0"/>
              <a:t>Online dotazník</a:t>
            </a:r>
          </a:p>
          <a:p>
            <a:pPr marL="628650">
              <a:defRPr/>
            </a:pPr>
            <a:r>
              <a:rPr lang="cs-CZ" sz="1800" dirty="0" smtClean="0"/>
              <a:t>Termín: od 19. 12. 2012 do 30. 1. 2013</a:t>
            </a:r>
          </a:p>
          <a:p>
            <a:pPr marL="628650">
              <a:defRPr/>
            </a:pPr>
            <a:r>
              <a:rPr lang="cs-CZ" sz="1800" dirty="0" smtClean="0"/>
              <a:t>Odpovědělo 41 organizací</a:t>
            </a:r>
          </a:p>
          <a:p>
            <a:pPr>
              <a:buFontTx/>
              <a:buNone/>
              <a:defRPr/>
            </a:pPr>
            <a:endParaRPr lang="cs-CZ" sz="1000" b="1" dirty="0" smtClean="0"/>
          </a:p>
          <a:p>
            <a:pPr>
              <a:buFontTx/>
              <a:buNone/>
              <a:defRPr/>
            </a:pPr>
            <a:r>
              <a:rPr lang="cs-CZ" sz="2000" b="1" dirty="0" smtClean="0"/>
              <a:t>Cíl výzkumu</a:t>
            </a:r>
          </a:p>
          <a:p>
            <a:pPr>
              <a:buFontTx/>
              <a:buNone/>
              <a:defRPr/>
            </a:pPr>
            <a:endParaRPr lang="cs-CZ" sz="1000" b="1" dirty="0" smtClean="0"/>
          </a:p>
          <a:p>
            <a:pPr marL="628650">
              <a:defRPr/>
            </a:pPr>
            <a:r>
              <a:rPr lang="cs-CZ" sz="1800" dirty="0" smtClean="0"/>
              <a:t>Zjistit míru používání metodik v neziskových organizacích a oblasti, které metodiky zahrnují</a:t>
            </a:r>
            <a:endParaRPr lang="cs-CZ" sz="1800" dirty="0"/>
          </a:p>
          <a:p>
            <a:pPr>
              <a:buFontTx/>
              <a:buNone/>
              <a:defRPr/>
            </a:pPr>
            <a:endParaRPr lang="cs-CZ" sz="2000" b="1" dirty="0"/>
          </a:p>
          <a:p>
            <a:pPr>
              <a:buFontTx/>
              <a:buNone/>
              <a:defRPr/>
            </a:pPr>
            <a:endParaRPr lang="cs-CZ" sz="1600" dirty="0" smtClean="0"/>
          </a:p>
          <a:p>
            <a:pPr>
              <a:defRPr/>
            </a:pPr>
            <a:endParaRPr lang="cs-CZ" sz="2000" dirty="0" smtClean="0"/>
          </a:p>
          <a:p>
            <a:pPr>
              <a:lnSpc>
                <a:spcPct val="80000"/>
              </a:lnSpc>
              <a:defRPr/>
            </a:pPr>
            <a:endParaRPr lang="cs-CZ" sz="2000" dirty="0" smtClean="0"/>
          </a:p>
        </p:txBody>
      </p:sp>
      <p:sp>
        <p:nvSpPr>
          <p:cNvPr id="4100" name="Text Box 51"/>
          <p:cNvSpPr txBox="1">
            <a:spLocks noChangeArrowheads="1"/>
          </p:cNvSpPr>
          <p:nvPr/>
        </p:nvSpPr>
        <p:spPr bwMode="auto">
          <a:xfrm>
            <a:off x="285750" y="3929063"/>
            <a:ext cx="87137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/>
              <a:t/>
            </a:r>
            <a:br>
              <a:rPr lang="cs-CZ"/>
            </a:br>
            <a:endParaRPr lang="cs-CZ"/>
          </a:p>
          <a:p>
            <a:pPr eaLnBrk="1" hangingPunct="1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datum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  www.nahradnirodina.cz    </a:t>
            </a:r>
            <a:r>
              <a:rPr lang="cs-CZ" dirty="0" smtClean="0">
                <a:latin typeface="Comic Sans MS" pitchFamily="66" charset="0"/>
                <a:hlinkClick r:id="rId2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 </a:t>
            </a:r>
            <a:r>
              <a:rPr lang="cs-CZ" dirty="0" smtClean="0">
                <a:latin typeface="Comic Sans MS" pitchFamily="66" charset="0"/>
              </a:rPr>
              <a:t>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87530" y="1196753"/>
            <a:ext cx="8569325" cy="576064"/>
          </a:xfrm>
          <a:prstGeom prst="rect">
            <a:avLst/>
          </a:prstGeom>
          <a:noFill/>
          <a:ln w="317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  <a:defRPr/>
            </a:pPr>
            <a:r>
              <a:rPr lang="cs-CZ" sz="1400" i="1" kern="0" dirty="0" smtClean="0"/>
              <a:t>Používá Vaše organizace ke své práci nějakou psanou metodiku?</a:t>
            </a:r>
          </a:p>
          <a:p>
            <a:pPr algn="ctr">
              <a:buFontTx/>
              <a:buNone/>
              <a:defRPr/>
            </a:pPr>
            <a:r>
              <a:rPr lang="cs-CZ" sz="1400" i="1" kern="0" dirty="0" smtClean="0"/>
              <a:t>Jaké </a:t>
            </a:r>
            <a:r>
              <a:rPr lang="cs-CZ" sz="1400" i="1" kern="0" dirty="0"/>
              <a:t>služby metodika, nebo metodiky Vaší organizace pokrývají?</a:t>
            </a:r>
            <a:endParaRPr lang="cs-CZ" sz="1400" i="1" kern="0" dirty="0" smtClean="0"/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5688206"/>
              </p:ext>
            </p:extLst>
          </p:nvPr>
        </p:nvGraphicFramePr>
        <p:xfrm>
          <a:off x="287530" y="2996952"/>
          <a:ext cx="357760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2687063"/>
              </p:ext>
            </p:extLst>
          </p:nvPr>
        </p:nvGraphicFramePr>
        <p:xfrm>
          <a:off x="4211960" y="2708920"/>
          <a:ext cx="4788911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683568" y="2472752"/>
            <a:ext cx="2736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Používání metodiky;</a:t>
            </a:r>
            <a:r>
              <a:rPr lang="cs-CZ" sz="1600" dirty="0" smtClean="0"/>
              <a:t> N=41</a:t>
            </a:r>
            <a:endParaRPr lang="cs-CZ" sz="16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148064" y="2466124"/>
            <a:ext cx="3456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Služby pokryté metodikami;</a:t>
            </a:r>
            <a:r>
              <a:rPr lang="cs-CZ" sz="1600" dirty="0" smtClean="0"/>
              <a:t> N=30</a:t>
            </a:r>
            <a:endParaRPr lang="cs-CZ" sz="1600" dirty="0"/>
          </a:p>
        </p:txBody>
      </p:sp>
      <p:sp>
        <p:nvSpPr>
          <p:cNvPr id="3" name="Šipka doprava se zářezem 2"/>
          <p:cNvSpPr/>
          <p:nvPr/>
        </p:nvSpPr>
        <p:spPr>
          <a:xfrm>
            <a:off x="3486210" y="3717032"/>
            <a:ext cx="792088" cy="432048"/>
          </a:xfrm>
          <a:prstGeom prst="notchedRightArrow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33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datum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  www.nahradnirodina.cz    </a:t>
            </a:r>
            <a:r>
              <a:rPr lang="cs-CZ" dirty="0" smtClean="0">
                <a:latin typeface="Comic Sans MS" pitchFamily="66" charset="0"/>
                <a:hlinkClick r:id="rId2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 </a:t>
            </a:r>
            <a:r>
              <a:rPr lang="cs-CZ" dirty="0" smtClean="0">
                <a:latin typeface="Comic Sans MS" pitchFamily="66" charset="0"/>
              </a:rPr>
              <a:t>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87530" y="1196753"/>
            <a:ext cx="8569325" cy="576064"/>
          </a:xfrm>
          <a:prstGeom prst="rect">
            <a:avLst/>
          </a:prstGeom>
          <a:noFill/>
          <a:ln w="317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  <a:defRPr/>
            </a:pPr>
            <a:r>
              <a:rPr lang="cs-CZ" sz="1400" i="1" kern="0" dirty="0"/>
              <a:t>Uvedl/a jste, že metodika pokrývá služby </a:t>
            </a:r>
            <a:r>
              <a:rPr lang="cs-CZ" sz="1400" i="1" kern="0" dirty="0" smtClean="0"/>
              <a:t>během náhradní rodinné péče, </a:t>
            </a:r>
            <a:r>
              <a:rPr lang="cs-CZ" sz="1400" i="1" kern="0" dirty="0"/>
              <a:t>které konkrétně.</a:t>
            </a:r>
          </a:p>
          <a:p>
            <a:pPr algn="ctr">
              <a:buFontTx/>
              <a:buNone/>
              <a:defRPr/>
            </a:pPr>
            <a:r>
              <a:rPr lang="cs-CZ" sz="1400" i="1" kern="0" dirty="0"/>
              <a:t>Vyberte prosím všechny odpovídající možnosti.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411760" y="2276872"/>
            <a:ext cx="4536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Služby během náhradní rodinné péče;</a:t>
            </a:r>
            <a:r>
              <a:rPr lang="cs-CZ" sz="1600" dirty="0" smtClean="0"/>
              <a:t> </a:t>
            </a:r>
            <a:r>
              <a:rPr lang="cs-CZ" sz="1600" dirty="0" smtClean="0"/>
              <a:t>N=20</a:t>
            </a:r>
            <a:endParaRPr lang="cs-CZ" sz="1600" dirty="0"/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0173547"/>
              </p:ext>
            </p:extLst>
          </p:nvPr>
        </p:nvGraphicFramePr>
        <p:xfrm>
          <a:off x="107504" y="2446149"/>
          <a:ext cx="8659151" cy="4007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6855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datum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  www.nahradnirodina.cz    </a:t>
            </a:r>
            <a:r>
              <a:rPr lang="cs-CZ" dirty="0" smtClean="0">
                <a:latin typeface="Comic Sans MS" pitchFamily="66" charset="0"/>
                <a:hlinkClick r:id="rId2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 </a:t>
            </a:r>
            <a:r>
              <a:rPr lang="cs-CZ" dirty="0" smtClean="0">
                <a:latin typeface="Comic Sans MS" pitchFamily="66" charset="0"/>
              </a:rPr>
              <a:t>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87530" y="1196753"/>
            <a:ext cx="8569325" cy="576064"/>
          </a:xfrm>
          <a:prstGeom prst="rect">
            <a:avLst/>
          </a:prstGeom>
          <a:noFill/>
          <a:ln w="317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  <a:defRPr/>
            </a:pPr>
            <a:r>
              <a:rPr lang="cs-CZ" sz="1400" i="1" kern="0" dirty="0"/>
              <a:t>Uvedl/a jste, že metodika pokrývá služby </a:t>
            </a:r>
            <a:r>
              <a:rPr lang="cs-CZ" sz="1400" i="1" kern="0" dirty="0" smtClean="0"/>
              <a:t>pro děti </a:t>
            </a:r>
            <a:r>
              <a:rPr lang="cs-CZ" sz="1400" i="1" kern="0" dirty="0"/>
              <a:t>v NRP, které konkrétně.</a:t>
            </a:r>
          </a:p>
          <a:p>
            <a:pPr algn="ctr">
              <a:buFontTx/>
              <a:buNone/>
              <a:defRPr/>
            </a:pPr>
            <a:r>
              <a:rPr lang="cs-CZ" sz="1400" i="1" kern="0" dirty="0"/>
              <a:t>Vyberte prosím všechny odpovídající možnosti.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411760" y="2276872"/>
            <a:ext cx="4536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Služby </a:t>
            </a:r>
            <a:r>
              <a:rPr lang="en-US" sz="1600" b="1" dirty="0" smtClean="0"/>
              <a:t>pro </a:t>
            </a:r>
            <a:r>
              <a:rPr lang="en-US" sz="1600" b="1" dirty="0" err="1" smtClean="0"/>
              <a:t>děti</a:t>
            </a:r>
            <a:r>
              <a:rPr lang="en-US" sz="1600" b="1" dirty="0" smtClean="0"/>
              <a:t> v NRP</a:t>
            </a:r>
            <a:r>
              <a:rPr lang="cs-CZ" sz="1600" b="1" dirty="0" smtClean="0"/>
              <a:t>;</a:t>
            </a:r>
            <a:r>
              <a:rPr lang="cs-CZ" sz="1600" dirty="0" smtClean="0"/>
              <a:t> </a:t>
            </a:r>
            <a:r>
              <a:rPr lang="cs-CZ" sz="1600" dirty="0" smtClean="0"/>
              <a:t>N=20</a:t>
            </a:r>
            <a:endParaRPr lang="cs-CZ" sz="1600" dirty="0"/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789665"/>
              </p:ext>
            </p:extLst>
          </p:nvPr>
        </p:nvGraphicFramePr>
        <p:xfrm>
          <a:off x="467544" y="2708920"/>
          <a:ext cx="784887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2348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datum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  www.nahradnirodina.cz    </a:t>
            </a:r>
            <a:r>
              <a:rPr lang="cs-CZ" dirty="0" smtClean="0">
                <a:latin typeface="Comic Sans MS" pitchFamily="66" charset="0"/>
                <a:hlinkClick r:id="rId2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 </a:t>
            </a:r>
            <a:r>
              <a:rPr lang="cs-CZ" dirty="0" smtClean="0">
                <a:latin typeface="Comic Sans MS" pitchFamily="66" charset="0"/>
              </a:rPr>
              <a:t>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87530" y="1196753"/>
            <a:ext cx="8569325" cy="576064"/>
          </a:xfrm>
          <a:prstGeom prst="rect">
            <a:avLst/>
          </a:prstGeom>
          <a:noFill/>
          <a:ln w="317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  <a:defRPr/>
            </a:pPr>
            <a:r>
              <a:rPr lang="cs-CZ" sz="1400" i="1" kern="0" dirty="0"/>
              <a:t>Uvedl/a jste, že metodika pokrývá služby </a:t>
            </a:r>
            <a:r>
              <a:rPr lang="cs-CZ" sz="1400" i="1" kern="0" dirty="0" smtClean="0"/>
              <a:t>před přijetím dítěte do rodiny, </a:t>
            </a:r>
            <a:r>
              <a:rPr lang="cs-CZ" sz="1400" i="1" kern="0" dirty="0"/>
              <a:t>které konkrétně.</a:t>
            </a:r>
          </a:p>
          <a:p>
            <a:pPr algn="ctr">
              <a:buFontTx/>
              <a:buNone/>
              <a:defRPr/>
            </a:pPr>
            <a:r>
              <a:rPr lang="cs-CZ" sz="1400" i="1" kern="0" dirty="0"/>
              <a:t>Vyberte prosím všechny odpovídající možnosti.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411760" y="2276872"/>
            <a:ext cx="4536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Služby před přijetím dítěte do rodiny;</a:t>
            </a:r>
            <a:r>
              <a:rPr lang="cs-CZ" sz="1600" dirty="0" smtClean="0"/>
              <a:t> </a:t>
            </a:r>
            <a:r>
              <a:rPr lang="cs-CZ" sz="1600" dirty="0" smtClean="0"/>
              <a:t>N=16</a:t>
            </a:r>
            <a:endParaRPr lang="cs-CZ" sz="1600" dirty="0"/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2194321"/>
              </p:ext>
            </p:extLst>
          </p:nvPr>
        </p:nvGraphicFramePr>
        <p:xfrm>
          <a:off x="1023773" y="2780928"/>
          <a:ext cx="7096837" cy="3031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8489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datum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  www.nahradnirodina.cz    </a:t>
            </a:r>
            <a:r>
              <a:rPr lang="cs-CZ" dirty="0" smtClean="0">
                <a:latin typeface="Comic Sans MS" pitchFamily="66" charset="0"/>
                <a:hlinkClick r:id="rId2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 </a:t>
            </a:r>
            <a:r>
              <a:rPr lang="cs-CZ" dirty="0" smtClean="0">
                <a:latin typeface="Comic Sans MS" pitchFamily="66" charset="0"/>
              </a:rPr>
              <a:t>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87530" y="1196753"/>
            <a:ext cx="8569325" cy="576064"/>
          </a:xfrm>
          <a:prstGeom prst="rect">
            <a:avLst/>
          </a:prstGeom>
          <a:noFill/>
          <a:ln w="317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  <a:defRPr/>
            </a:pPr>
            <a:r>
              <a:rPr lang="cs-CZ" sz="1400" i="1" kern="0" dirty="0"/>
              <a:t>Uvedl/a jste, že metodika pokrývá služby </a:t>
            </a:r>
            <a:r>
              <a:rPr lang="cs-CZ" sz="1400" i="1" kern="0" dirty="0" smtClean="0"/>
              <a:t>během a těsně po přijetí dítěte do rodiny, </a:t>
            </a:r>
            <a:r>
              <a:rPr lang="cs-CZ" sz="1400" i="1" kern="0" dirty="0"/>
              <a:t>které konkrétně.</a:t>
            </a:r>
          </a:p>
          <a:p>
            <a:pPr algn="ctr">
              <a:buFontTx/>
              <a:buNone/>
              <a:defRPr/>
            </a:pPr>
            <a:r>
              <a:rPr lang="cs-CZ" sz="1400" i="1" kern="0" dirty="0"/>
              <a:t>Vyberte prosím všechny odpovídající možnosti.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259632" y="2276872"/>
            <a:ext cx="7128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Služby během přijetí dítěte a těsně po přijetí dítěte do rodiny;</a:t>
            </a:r>
            <a:r>
              <a:rPr lang="cs-CZ" sz="1600" dirty="0" smtClean="0"/>
              <a:t> </a:t>
            </a:r>
            <a:r>
              <a:rPr lang="cs-CZ" sz="1600" dirty="0" smtClean="0"/>
              <a:t>N=15</a:t>
            </a:r>
            <a:endParaRPr lang="cs-CZ" sz="1600" dirty="0"/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0632970"/>
              </p:ext>
            </p:extLst>
          </p:nvPr>
        </p:nvGraphicFramePr>
        <p:xfrm>
          <a:off x="683568" y="2924944"/>
          <a:ext cx="7848872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6855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datum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  www.nahradnirodina.cz    </a:t>
            </a:r>
            <a:r>
              <a:rPr lang="cs-CZ" dirty="0" smtClean="0">
                <a:latin typeface="Comic Sans MS" pitchFamily="66" charset="0"/>
                <a:hlinkClick r:id="rId2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 </a:t>
            </a:r>
            <a:r>
              <a:rPr lang="cs-CZ" dirty="0" smtClean="0">
                <a:latin typeface="Comic Sans MS" pitchFamily="66" charset="0"/>
              </a:rPr>
              <a:t>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87530" y="1196753"/>
            <a:ext cx="8569325" cy="576064"/>
          </a:xfrm>
          <a:prstGeom prst="rect">
            <a:avLst/>
          </a:prstGeom>
          <a:noFill/>
          <a:ln w="317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  <a:defRPr/>
            </a:pPr>
            <a:r>
              <a:rPr lang="cs-CZ" sz="1400" i="1" kern="0" dirty="0"/>
              <a:t>Uvedl/a jste, že metodika pokrývá služby </a:t>
            </a:r>
            <a:r>
              <a:rPr lang="cs-CZ" sz="1400" i="1" kern="0" dirty="0" smtClean="0"/>
              <a:t>během odchodu dítěte z rodiny, </a:t>
            </a:r>
            <a:r>
              <a:rPr lang="cs-CZ" sz="1400" i="1" kern="0" dirty="0"/>
              <a:t>které konkrétně.</a:t>
            </a:r>
          </a:p>
          <a:p>
            <a:pPr algn="ctr">
              <a:buFontTx/>
              <a:buNone/>
              <a:defRPr/>
            </a:pPr>
            <a:r>
              <a:rPr lang="cs-CZ" sz="1400" i="1" kern="0" dirty="0"/>
              <a:t>Vyberte prosím všechny odpovídající možnosti.</a:t>
            </a:r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2649583"/>
              </p:ext>
            </p:extLst>
          </p:nvPr>
        </p:nvGraphicFramePr>
        <p:xfrm>
          <a:off x="1043608" y="2996952"/>
          <a:ext cx="68484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2411760" y="2276872"/>
            <a:ext cx="4536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Služby během odchodu dítěte z rodiny</a:t>
            </a:r>
            <a:r>
              <a:rPr lang="cs-CZ" sz="1600" b="1" dirty="0" smtClean="0"/>
              <a:t>;</a:t>
            </a:r>
            <a:r>
              <a:rPr lang="cs-CZ" sz="1600" dirty="0" smtClean="0"/>
              <a:t> N=8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36855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datum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  www.nahradnirodina.cz    </a:t>
            </a:r>
            <a:r>
              <a:rPr lang="cs-CZ" dirty="0" smtClean="0">
                <a:latin typeface="Comic Sans MS" pitchFamily="66" charset="0"/>
                <a:hlinkClick r:id="rId2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 </a:t>
            </a:r>
            <a:r>
              <a:rPr lang="cs-CZ" dirty="0" smtClean="0">
                <a:latin typeface="Comic Sans MS" pitchFamily="66" charset="0"/>
              </a:rPr>
              <a:t>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87530" y="1196753"/>
            <a:ext cx="8569325" cy="576064"/>
          </a:xfrm>
          <a:prstGeom prst="rect">
            <a:avLst/>
          </a:prstGeom>
          <a:noFill/>
          <a:ln w="317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  <a:defRPr/>
            </a:pPr>
            <a:r>
              <a:rPr lang="cs-CZ" sz="1400" i="1" kern="0" dirty="0"/>
              <a:t>Uvedl/a jste, že metodika pokrývá </a:t>
            </a:r>
            <a:r>
              <a:rPr lang="cs-CZ" sz="1400" i="1" kern="0" dirty="0" smtClean="0"/>
              <a:t>služby </a:t>
            </a:r>
            <a:r>
              <a:rPr lang="cs-CZ" sz="1400" i="1" kern="0" dirty="0"/>
              <a:t>pro biologické rodiny dětí v </a:t>
            </a:r>
            <a:r>
              <a:rPr lang="cs-CZ" sz="1400" i="1" kern="0" dirty="0" smtClean="0"/>
              <a:t>NRP, </a:t>
            </a:r>
            <a:r>
              <a:rPr lang="cs-CZ" sz="1400" i="1" kern="0" dirty="0"/>
              <a:t>které konkrétně.</a:t>
            </a:r>
          </a:p>
          <a:p>
            <a:pPr algn="ctr">
              <a:buFontTx/>
              <a:buNone/>
              <a:defRPr/>
            </a:pPr>
            <a:r>
              <a:rPr lang="cs-CZ" sz="1400" i="1" kern="0" dirty="0" smtClean="0"/>
              <a:t>Vyberte </a:t>
            </a:r>
            <a:r>
              <a:rPr lang="cs-CZ" sz="1400" i="1" kern="0" dirty="0"/>
              <a:t>prosím všechny odpovídající </a:t>
            </a:r>
            <a:r>
              <a:rPr lang="cs-CZ" sz="1400" i="1" kern="0" dirty="0" smtClean="0"/>
              <a:t>možnosti.</a:t>
            </a:r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0281815"/>
              </p:ext>
            </p:extLst>
          </p:nvPr>
        </p:nvGraphicFramePr>
        <p:xfrm>
          <a:off x="1147954" y="2780928"/>
          <a:ext cx="68484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2411760" y="2276872"/>
            <a:ext cx="489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Služby pro biologické rodiny dětí v NRP</a:t>
            </a:r>
            <a:r>
              <a:rPr lang="cs-CZ" sz="1600" b="1" dirty="0" smtClean="0"/>
              <a:t>;</a:t>
            </a:r>
            <a:r>
              <a:rPr lang="cs-CZ" sz="1600" dirty="0" smtClean="0"/>
              <a:t> N=8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98399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 SNRP">
  <a:themeElements>
    <a:clrScheme name="Prezentace SN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zentace SN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e SN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SNRP</Template>
  <TotalTime>1579</TotalTime>
  <Words>530</Words>
  <Application>Microsoft Office PowerPoint</Application>
  <PresentationFormat>Předvádění na obrazovce (4:3)</PresentationFormat>
  <Paragraphs>66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Prezentace SNRP</vt:lpstr>
      <vt:lpstr>Středisko náhradní rodinné péče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SNRP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Děti žijící v ústavních zařízeních</dc:title>
  <dc:creator>Zmeskalovav</dc:creator>
  <cp:lastModifiedBy>Ondrej Novak</cp:lastModifiedBy>
  <cp:revision>115</cp:revision>
  <dcterms:created xsi:type="dcterms:W3CDTF">2006-11-29T12:46:55Z</dcterms:created>
  <dcterms:modified xsi:type="dcterms:W3CDTF">2013-02-26T21:49:25Z</dcterms:modified>
</cp:coreProperties>
</file>