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3" r:id="rId4"/>
    <p:sldId id="296" r:id="rId5"/>
    <p:sldId id="299" r:id="rId6"/>
    <p:sldId id="294" r:id="rId7"/>
    <p:sldId id="295" r:id="rId8"/>
    <p:sldId id="297" r:id="rId9"/>
    <p:sldId id="298" r:id="rId10"/>
    <p:sldId id="300" r:id="rId11"/>
    <p:sldId id="301" r:id="rId12"/>
    <p:sldId id="266" r:id="rId13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339966"/>
    <a:srgbClr val="66FF99"/>
    <a:srgbClr val="336600"/>
    <a:srgbClr val="009900"/>
    <a:srgbClr val="66FF33"/>
    <a:srgbClr val="CCCC00"/>
    <a:srgbClr val="FFFF66"/>
    <a:srgbClr val="FF99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5462" autoAdjust="0"/>
  </p:normalViewPr>
  <p:slideViewPr>
    <p:cSldViewPr>
      <p:cViewPr>
        <p:scale>
          <a:sx n="80" d="100"/>
          <a:sy n="80" d="100"/>
        </p:scale>
        <p:origin x="-6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rchiv\Archivovan&#233;\Ond&#345;ej\NRP\Monitoring_metodiky\Dotazn&#237;k_Neziskovky_kulat&#253;%20st&#367;l%20a%20metodiky\Data_0902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12201413125318E-2"/>
          <c:y val="1.6203703703703703E-2"/>
          <c:w val="0.74293479263484308"/>
          <c:h val="0.96891404199475062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List3!$B$6:$B$7</c:f>
              <c:strCache>
                <c:ptCount val="2"/>
                <c:pt idx="0">
                  <c:v>Ne</c:v>
                </c:pt>
                <c:pt idx="1">
                  <c:v>Ano</c:v>
                </c:pt>
              </c:strCache>
            </c:strRef>
          </c:cat>
          <c:val>
            <c:numRef>
              <c:f>List3!$D$6:$D$7</c:f>
              <c:numCache>
                <c:formatCode>0%</c:formatCode>
                <c:ptCount val="2"/>
                <c:pt idx="0">
                  <c:v>0.26829268292682928</c:v>
                </c:pt>
                <c:pt idx="1">
                  <c:v>0.73170731707317072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List3!$L$153</c:f>
              <c:strCache>
                <c:ptCount val="1"/>
                <c:pt idx="0">
                  <c:v>převzatá metodika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List3!$K$154:$K$155</c:f>
              <c:strCache>
                <c:ptCount val="2"/>
                <c:pt idx="0">
                  <c:v>Včetně metodik SNRP</c:v>
                </c:pt>
                <c:pt idx="1">
                  <c:v>Bez metodik SNRP</c:v>
                </c:pt>
              </c:strCache>
            </c:strRef>
          </c:cat>
          <c:val>
            <c:numRef>
              <c:f>List3!$L$154:$L$155</c:f>
              <c:numCache>
                <c:formatCode>0%</c:formatCode>
                <c:ptCount val="2"/>
                <c:pt idx="0">
                  <c:v>0.31818181818181818</c:v>
                </c:pt>
                <c:pt idx="1">
                  <c:v>0.42424242424242425</c:v>
                </c:pt>
              </c:numCache>
            </c:numRef>
          </c:val>
        </c:ser>
        <c:ser>
          <c:idx val="1"/>
          <c:order val="1"/>
          <c:tx>
            <c:strRef>
              <c:f>List3!$M$153</c:f>
              <c:strCache>
                <c:ptCount val="1"/>
                <c:pt idx="0">
                  <c:v>vlastní metodika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List3!$K$154:$K$155</c:f>
              <c:strCache>
                <c:ptCount val="2"/>
                <c:pt idx="0">
                  <c:v>Včetně metodik SNRP</c:v>
                </c:pt>
                <c:pt idx="1">
                  <c:v>Bez metodik SNRP</c:v>
                </c:pt>
              </c:strCache>
            </c:strRef>
          </c:cat>
          <c:val>
            <c:numRef>
              <c:f>List3!$M$154:$M$155</c:f>
              <c:numCache>
                <c:formatCode>0%</c:formatCode>
                <c:ptCount val="2"/>
                <c:pt idx="0">
                  <c:v>0.68181818181818177</c:v>
                </c:pt>
                <c:pt idx="1">
                  <c:v>0.5757575757575758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487872"/>
        <c:axId val="117501952"/>
      </c:barChart>
      <c:catAx>
        <c:axId val="117487872"/>
        <c:scaling>
          <c:orientation val="maxMin"/>
        </c:scaling>
        <c:delete val="0"/>
        <c:axPos val="l"/>
        <c:majorTickMark val="out"/>
        <c:minorTickMark val="none"/>
        <c:tickLblPos val="nextTo"/>
        <c:crossAx val="117501952"/>
        <c:crosses val="autoZero"/>
        <c:auto val="1"/>
        <c:lblAlgn val="ctr"/>
        <c:lblOffset val="100"/>
        <c:noMultiLvlLbl val="0"/>
      </c:catAx>
      <c:valAx>
        <c:axId val="11750195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17487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33945756780409E-2"/>
          <c:y val="7.9368596725967633E-2"/>
          <c:w val="0.58888888888888891"/>
          <c:h val="0.81283239060394252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List3!$K$158:$K$160</c:f>
              <c:strCache>
                <c:ptCount val="3"/>
                <c:pt idx="0">
                  <c:v>dostupné pouze vlastním pracovníkům</c:v>
                </c:pt>
                <c:pt idx="1">
                  <c:v>některé metodiky jsou veřejně dostupné, jiné nikoliv</c:v>
                </c:pt>
                <c:pt idx="2">
                  <c:v>veřejně přístupné komukoliv</c:v>
                </c:pt>
              </c:strCache>
            </c:strRef>
          </c:cat>
          <c:val>
            <c:numRef>
              <c:f>List3!$L$158:$L$160</c:f>
              <c:numCache>
                <c:formatCode>0%</c:formatCode>
                <c:ptCount val="3"/>
                <c:pt idx="0">
                  <c:v>0.4</c:v>
                </c:pt>
                <c:pt idx="1">
                  <c:v>0.3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24737532808398"/>
          <c:y val="0.10850938060022317"/>
          <c:w val="0.57281758530183724"/>
          <c:h val="0.79064946889959087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3737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List3!$B$165:$B$167</c:f>
              <c:strCache>
                <c:ptCount val="3"/>
                <c:pt idx="0">
                  <c:v>ne</c:v>
                </c:pt>
                <c:pt idx="1">
                  <c:v>ano</c:v>
                </c:pt>
                <c:pt idx="2">
                  <c:v>nevím</c:v>
                </c:pt>
              </c:strCache>
            </c:strRef>
          </c:cat>
          <c:val>
            <c:numRef>
              <c:f>List3!$D$165:$D$167</c:f>
              <c:numCache>
                <c:formatCode>0%</c:formatCode>
                <c:ptCount val="3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6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424741926409139"/>
          <c:y val="7.4441831566039993E-2"/>
          <c:w val="0.40665358389727352"/>
          <c:h val="0.88311322896489763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2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2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List3!$B$12:$B$17</c:f>
              <c:strCache>
                <c:ptCount val="6"/>
                <c:pt idx="0">
                  <c:v>Služby během náhradní rodinné péče</c:v>
                </c:pt>
                <c:pt idx="1">
                  <c:v>Služby pro děti v NRP</c:v>
                </c:pt>
                <c:pt idx="2">
                  <c:v>Služby před přijetím dítěte do rodiny</c:v>
                </c:pt>
                <c:pt idx="3">
                  <c:v>Služby během přijetí dítěte a těsně po přijetí dítěte do rodiny</c:v>
                </c:pt>
                <c:pt idx="4">
                  <c:v>Služby během odchodu dítěte z rodiny</c:v>
                </c:pt>
                <c:pt idx="5">
                  <c:v>Služby pro biologické rodiny dětí v NRP</c:v>
                </c:pt>
              </c:strCache>
            </c:strRef>
          </c:cat>
          <c:val>
            <c:numRef>
              <c:f>List3!$D$12:$D$17</c:f>
              <c:numCache>
                <c:formatCode>0%</c:formatCode>
                <c:ptCount val="6"/>
                <c:pt idx="0">
                  <c:v>0.66666666666666663</c:v>
                </c:pt>
                <c:pt idx="1">
                  <c:v>0.66666666666666663</c:v>
                </c:pt>
                <c:pt idx="2">
                  <c:v>0.53333333333333333</c:v>
                </c:pt>
                <c:pt idx="3">
                  <c:v>0.5</c:v>
                </c:pt>
                <c:pt idx="4">
                  <c:v>0.26666666666666666</c:v>
                </c:pt>
                <c:pt idx="5">
                  <c:v>0.26666666666666666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8838528"/>
        <c:axId val="88836736"/>
      </c:barChart>
      <c:valAx>
        <c:axId val="888367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88838528"/>
        <c:crosses val="autoZero"/>
        <c:crossBetween val="between"/>
      </c:valAx>
      <c:catAx>
        <c:axId val="88838528"/>
        <c:scaling>
          <c:orientation val="maxMin"/>
        </c:scaling>
        <c:delete val="0"/>
        <c:axPos val="l"/>
        <c:majorTickMark val="out"/>
        <c:minorTickMark val="none"/>
        <c:tickLblPos val="nextTo"/>
        <c:crossAx val="888367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dPt>
            <c:idx val="1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List3!$P$49:$P$67</c:f>
              <c:strCache>
                <c:ptCount val="19"/>
                <c:pt idx="0">
                  <c:v>dlouhodobé doprovázení rodin</c:v>
                </c:pt>
                <c:pt idx="1">
                  <c:v>sociální poradenství</c:v>
                </c:pt>
                <c:pt idx="2">
                  <c:v>psychologické poradenství</c:v>
                </c:pt>
                <c:pt idx="3">
                  <c:v>pravidelná klubová setkávání náhradních rodičů</c:v>
                </c:pt>
                <c:pt idx="4">
                  <c:v>výchovné poradenství</c:v>
                </c:pt>
                <c:pt idx="5">
                  <c:v>průběžné vzdělávání náhradních rodičů</c:v>
                </c:pt>
                <c:pt idx="6">
                  <c:v>asistovaný kontakt dítěte s bio rodinou</c:v>
                </c:pt>
                <c:pt idx="7">
                  <c:v>další služby terapeutické služby pro náhradní rodiny (rodinná terapie, arteterapie, podpůrné rodičovské i dětské skupiny, terapeutické konzultace …)</c:v>
                </c:pt>
                <c:pt idx="8">
                  <c:v>právní poradenství</c:v>
                </c:pt>
                <c:pt idx="9">
                  <c:v>podpora attachmentu</c:v>
                </c:pt>
                <c:pt idx="10">
                  <c:v>pobyty pro náhradní rodiny s odborným programem</c:v>
                </c:pt>
                <c:pt idx="11">
                  <c:v>respitní péče</c:v>
                </c:pt>
                <c:pt idx="12">
                  <c:v>programy pro rodiny s přijatými dětmi</c:v>
                </c:pt>
                <c:pt idx="13">
                  <c:v>spec. služby pro rodiny s dětmi jiného etnika</c:v>
                </c:pt>
                <c:pt idx="14">
                  <c:v>spec.služby pro rodiny s postiženými dětmi</c:v>
                </c:pt>
                <c:pt idx="15">
                  <c:v>kulturní a zábavné rozvíjející</c:v>
                </c:pt>
                <c:pt idx="16">
                  <c:v>e-prostor (web poradny, online poradny)</c:v>
                </c:pt>
                <c:pt idx="17">
                  <c:v>finanční pomoc náhradním rodinám</c:v>
                </c:pt>
                <c:pt idx="18">
                  <c:v>jiné</c:v>
                </c:pt>
              </c:strCache>
            </c:strRef>
          </c:cat>
          <c:val>
            <c:numRef>
              <c:f>List3!$Q$49:$Q$67</c:f>
              <c:numCache>
                <c:formatCode>0%</c:formatCode>
                <c:ptCount val="19"/>
                <c:pt idx="0">
                  <c:v>0.7</c:v>
                </c:pt>
                <c:pt idx="1">
                  <c:v>0.65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</c:v>
                </c:pt>
                <c:pt idx="5">
                  <c:v>0.5</c:v>
                </c:pt>
                <c:pt idx="6">
                  <c:v>0.45</c:v>
                </c:pt>
                <c:pt idx="7">
                  <c:v>0.4</c:v>
                </c:pt>
                <c:pt idx="8">
                  <c:v>0.35</c:v>
                </c:pt>
                <c:pt idx="9">
                  <c:v>0.35</c:v>
                </c:pt>
                <c:pt idx="10">
                  <c:v>0.35</c:v>
                </c:pt>
                <c:pt idx="11">
                  <c:v>0.35</c:v>
                </c:pt>
                <c:pt idx="12">
                  <c:v>0.35</c:v>
                </c:pt>
                <c:pt idx="13">
                  <c:v>0.25</c:v>
                </c:pt>
                <c:pt idx="14">
                  <c:v>0.15</c:v>
                </c:pt>
                <c:pt idx="15">
                  <c:v>0.15</c:v>
                </c:pt>
                <c:pt idx="16">
                  <c:v>0.1</c:v>
                </c:pt>
                <c:pt idx="17">
                  <c:v>0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38048"/>
        <c:axId val="39139968"/>
      </c:barChart>
      <c:catAx>
        <c:axId val="3913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39139968"/>
        <c:crosses val="autoZero"/>
        <c:auto val="1"/>
        <c:lblAlgn val="ctr"/>
        <c:lblOffset val="100"/>
        <c:noMultiLvlLbl val="0"/>
      </c:catAx>
      <c:valAx>
        <c:axId val="391399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9138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List3!$P$75:$P$85</c:f>
              <c:strCache>
                <c:ptCount val="11"/>
                <c:pt idx="0">
                  <c:v>dlouhodobá podpora a doprovázení</c:v>
                </c:pt>
                <c:pt idx="1">
                  <c:v>podpora identity dítěte</c:v>
                </c:pt>
                <c:pt idx="2">
                  <c:v>terapie</c:v>
                </c:pt>
                <c:pt idx="3">
                  <c:v>dobrovolnická pomoc (doprovázení, doučování ….)</c:v>
                </c:pt>
                <c:pt idx="4">
                  <c:v>sociálně právní poradenství a konzultace</c:v>
                </c:pt>
                <c:pt idx="5">
                  <c:v>pobyty, tábory a další setkávání dětí z NRP</c:v>
                </c:pt>
                <c:pt idx="6">
                  <c:v>výcvik sociálně-komunikačních dovedností</c:v>
                </c:pt>
                <c:pt idx="7">
                  <c:v>e-prostor (web poradny, online poradny, e-learning kurzy)</c:v>
                </c:pt>
                <c:pt idx="8">
                  <c:v>osobní asistence</c:v>
                </c:pt>
                <c:pt idx="9">
                  <c:v>chráněné dílny</c:v>
                </c:pt>
                <c:pt idx="10">
                  <c:v>jiné</c:v>
                </c:pt>
              </c:strCache>
            </c:strRef>
          </c:cat>
          <c:val>
            <c:numRef>
              <c:f>List3!$Q$75:$Q$85</c:f>
              <c:numCache>
                <c:formatCode>0%</c:formatCode>
                <c:ptCount val="11"/>
                <c:pt idx="0">
                  <c:v>0.65</c:v>
                </c:pt>
                <c:pt idx="1">
                  <c:v>0.6</c:v>
                </c:pt>
                <c:pt idx="2">
                  <c:v>0.45</c:v>
                </c:pt>
                <c:pt idx="3">
                  <c:v>0.45</c:v>
                </c:pt>
                <c:pt idx="4">
                  <c:v>0.4</c:v>
                </c:pt>
                <c:pt idx="5">
                  <c:v>0.35</c:v>
                </c:pt>
                <c:pt idx="6">
                  <c:v>0.2</c:v>
                </c:pt>
                <c:pt idx="7">
                  <c:v>0.1</c:v>
                </c:pt>
                <c:pt idx="8">
                  <c:v>0.1</c:v>
                </c:pt>
                <c:pt idx="9">
                  <c:v>0</c:v>
                </c:pt>
                <c:pt idx="10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84640"/>
        <c:axId val="39396480"/>
      </c:barChart>
      <c:catAx>
        <c:axId val="39184640"/>
        <c:scaling>
          <c:orientation val="minMax"/>
        </c:scaling>
        <c:delete val="0"/>
        <c:axPos val="b"/>
        <c:majorTickMark val="out"/>
        <c:minorTickMark val="none"/>
        <c:tickLblPos val="nextTo"/>
        <c:crossAx val="39396480"/>
        <c:crosses val="autoZero"/>
        <c:auto val="1"/>
        <c:lblAlgn val="ctr"/>
        <c:lblOffset val="100"/>
        <c:noMultiLvlLbl val="0"/>
      </c:catAx>
      <c:valAx>
        <c:axId val="393964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91846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List3!$P$22:$P$28</c:f>
              <c:strCache>
                <c:ptCount val="7"/>
                <c:pt idx="0">
                  <c:v>sociální poradenství</c:v>
                </c:pt>
                <c:pt idx="1">
                  <c:v>přípravy žadatelů</c:v>
                </c:pt>
                <c:pt idx="2">
                  <c:v>dlouhodobá podpora a doprovázení uchazečů o NRP</c:v>
                </c:pt>
                <c:pt idx="3">
                  <c:v>další průběžné vzdělávání žadatelů</c:v>
                </c:pt>
                <c:pt idx="4">
                  <c:v>právní poradenství</c:v>
                </c:pt>
                <c:pt idx="5">
                  <c:v>e-prostor (web poradny, online poradny)</c:v>
                </c:pt>
                <c:pt idx="6">
                  <c:v>jiné</c:v>
                </c:pt>
              </c:strCache>
            </c:strRef>
          </c:cat>
          <c:val>
            <c:numRef>
              <c:f>List3!$Q$22:$Q$28</c:f>
              <c:numCache>
                <c:formatCode>0%</c:formatCode>
                <c:ptCount val="7"/>
                <c:pt idx="0">
                  <c:v>0.75</c:v>
                </c:pt>
                <c:pt idx="1">
                  <c:v>0.625</c:v>
                </c:pt>
                <c:pt idx="2">
                  <c:v>0.5</c:v>
                </c:pt>
                <c:pt idx="3">
                  <c:v>0.375</c:v>
                </c:pt>
                <c:pt idx="4">
                  <c:v>0.1875</c:v>
                </c:pt>
                <c:pt idx="5">
                  <c:v>0.1875</c:v>
                </c:pt>
                <c:pt idx="6">
                  <c:v>0.3125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19232"/>
        <c:axId val="34754944"/>
      </c:barChart>
      <c:catAx>
        <c:axId val="34719232"/>
        <c:scaling>
          <c:orientation val="minMax"/>
        </c:scaling>
        <c:delete val="0"/>
        <c:axPos val="b"/>
        <c:majorTickMark val="out"/>
        <c:minorTickMark val="none"/>
        <c:tickLblPos val="nextTo"/>
        <c:crossAx val="34754944"/>
        <c:crosses val="autoZero"/>
        <c:auto val="1"/>
        <c:lblAlgn val="ctr"/>
        <c:lblOffset val="100"/>
        <c:noMultiLvlLbl val="0"/>
      </c:catAx>
      <c:valAx>
        <c:axId val="347549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4719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List3!$P$35:$P$43</c:f>
              <c:strCache>
                <c:ptCount val="9"/>
                <c:pt idx="0">
                  <c:v>sociální poradenství</c:v>
                </c:pt>
                <c:pt idx="1">
                  <c:v>psychologické poradenství</c:v>
                </c:pt>
                <c:pt idx="2">
                  <c:v>výchovné poradenství</c:v>
                </c:pt>
                <c:pt idx="3">
                  <c:v>dlouhodobé doprovázení</c:v>
                </c:pt>
                <c:pt idx="4">
                  <c:v>podpora attachmentu</c:v>
                </c:pt>
                <c:pt idx="5">
                  <c:v>pomoc při úpravě kontaktu dítěte s biologickou rodinou</c:v>
                </c:pt>
                <c:pt idx="6">
                  <c:v>právní poradenství</c:v>
                </c:pt>
                <c:pt idx="7">
                  <c:v>e-prostor (web poradny, online poradny)</c:v>
                </c:pt>
                <c:pt idx="8">
                  <c:v>jiné</c:v>
                </c:pt>
              </c:strCache>
            </c:strRef>
          </c:cat>
          <c:val>
            <c:numRef>
              <c:f>List3!$Q$35:$Q$43</c:f>
              <c:numCache>
                <c:formatCode>0%</c:formatCode>
                <c:ptCount val="9"/>
                <c:pt idx="0">
                  <c:v>0.73333333333333328</c:v>
                </c:pt>
                <c:pt idx="1">
                  <c:v>0.66666666666666663</c:v>
                </c:pt>
                <c:pt idx="2">
                  <c:v>0.66666666666666663</c:v>
                </c:pt>
                <c:pt idx="3">
                  <c:v>0.6</c:v>
                </c:pt>
                <c:pt idx="4">
                  <c:v>0.53333333333333333</c:v>
                </c:pt>
                <c:pt idx="5">
                  <c:v>0.53333333333333333</c:v>
                </c:pt>
                <c:pt idx="6">
                  <c:v>0.26666666666666666</c:v>
                </c:pt>
                <c:pt idx="7">
                  <c:v>6.6666666666666666E-2</c:v>
                </c:pt>
                <c:pt idx="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70144"/>
        <c:axId val="36071680"/>
      </c:barChart>
      <c:catAx>
        <c:axId val="3607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36071680"/>
        <c:crosses val="autoZero"/>
        <c:auto val="1"/>
        <c:lblAlgn val="ctr"/>
        <c:lblOffset val="100"/>
        <c:noMultiLvlLbl val="0"/>
      </c:catAx>
      <c:valAx>
        <c:axId val="360716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607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List3!$P$91:$P$96</c:f>
              <c:strCache>
                <c:ptCount val="6"/>
                <c:pt idx="0">
                  <c:v>sociální poradenství</c:v>
                </c:pt>
                <c:pt idx="1">
                  <c:v>doprovázení</c:v>
                </c:pt>
                <c:pt idx="2">
                  <c:v>psychologické poradenství</c:v>
                </c:pt>
                <c:pt idx="3">
                  <c:v>právní poradenství</c:v>
                </c:pt>
                <c:pt idx="4">
                  <c:v>e-prostor (web poradny, online poradny)</c:v>
                </c:pt>
                <c:pt idx="5">
                  <c:v>chráněná bydlení a domy na půl cesty</c:v>
                </c:pt>
              </c:strCache>
            </c:strRef>
          </c:cat>
          <c:val>
            <c:numRef>
              <c:f>List3!$Q$91:$Q$96</c:f>
              <c:numCache>
                <c:formatCode>0%</c:formatCode>
                <c:ptCount val="6"/>
                <c:pt idx="0">
                  <c:v>0.625</c:v>
                </c:pt>
                <c:pt idx="1">
                  <c:v>0.625</c:v>
                </c:pt>
                <c:pt idx="2">
                  <c:v>0.5</c:v>
                </c:pt>
                <c:pt idx="3">
                  <c:v>0.375</c:v>
                </c:pt>
                <c:pt idx="4">
                  <c:v>0.125</c:v>
                </c:pt>
                <c:pt idx="5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89344"/>
        <c:axId val="117290880"/>
      </c:barChart>
      <c:catAx>
        <c:axId val="11728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7290880"/>
        <c:crosses val="autoZero"/>
        <c:auto val="1"/>
        <c:lblAlgn val="ctr"/>
        <c:lblOffset val="100"/>
        <c:noMultiLvlLbl val="0"/>
      </c:catAx>
      <c:valAx>
        <c:axId val="1172908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7289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List3!$P$102:$P$106</c:f>
              <c:strCache>
                <c:ptCount val="5"/>
                <c:pt idx="0">
                  <c:v>podpora kontaktu s dítětem v NRP</c:v>
                </c:pt>
                <c:pt idx="1">
                  <c:v>sociálně-právní poradenství</c:v>
                </c:pt>
                <c:pt idx="2">
                  <c:v>psychologická pomoc</c:v>
                </c:pt>
                <c:pt idx="3">
                  <c:v>sanace rodiny</c:v>
                </c:pt>
                <c:pt idx="4">
                  <c:v>e-prostor (web poradny, online poradny)</c:v>
                </c:pt>
              </c:strCache>
            </c:strRef>
          </c:cat>
          <c:val>
            <c:numRef>
              <c:f>List3!$Q$102:$Q$106</c:f>
              <c:numCache>
                <c:formatCode>0%</c:formatCode>
                <c:ptCount val="5"/>
                <c:pt idx="0">
                  <c:v>0.75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78048"/>
        <c:axId val="117408512"/>
      </c:barChart>
      <c:catAx>
        <c:axId val="11737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7408512"/>
        <c:crosses val="autoZero"/>
        <c:auto val="1"/>
        <c:lblAlgn val="ctr"/>
        <c:lblOffset val="100"/>
        <c:noMultiLvlLbl val="0"/>
      </c:catAx>
      <c:valAx>
        <c:axId val="1174085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7378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794903762029747"/>
          <c:y val="8.4572874397639674E-3"/>
          <c:w val="0.55965748031496065"/>
          <c:h val="0.61266037490087311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90000"/>
                </a:schemeClr>
              </a:solidFill>
            </c:spPr>
          </c:dPt>
          <c:dPt>
            <c:idx val="2"/>
            <c:bubble3D val="0"/>
            <c:spPr>
              <a:solidFill>
                <a:srgbClr val="CC3399"/>
              </a:solidFill>
            </c:spPr>
          </c:dPt>
          <c:dPt>
            <c:idx val="3"/>
            <c:bubble3D val="0"/>
            <c:spPr>
              <a:solidFill>
                <a:srgbClr val="FF9966"/>
              </a:solidFill>
            </c:spPr>
          </c:dPt>
          <c:dPt>
            <c:idx val="4"/>
            <c:bubble3D val="0"/>
            <c:spPr>
              <a:solidFill>
                <a:srgbClr val="FFFF66"/>
              </a:solidFill>
            </c:spPr>
          </c:dPt>
          <c:dPt>
            <c:idx val="5"/>
            <c:bubble3D val="0"/>
            <c:spPr>
              <a:solidFill>
                <a:srgbClr val="CCCC00"/>
              </a:solidFill>
            </c:spPr>
          </c:dPt>
          <c:dPt>
            <c:idx val="6"/>
            <c:bubble3D val="0"/>
            <c:spPr>
              <a:solidFill>
                <a:srgbClr val="66FF33"/>
              </a:solidFill>
            </c:spPr>
          </c:dPt>
          <c:dPt>
            <c:idx val="7"/>
            <c:bubble3D val="0"/>
            <c:spPr>
              <a:solidFill>
                <a:srgbClr val="009900"/>
              </a:solidFill>
            </c:spPr>
          </c:dPt>
          <c:dPt>
            <c:idx val="9"/>
            <c:bubble3D val="0"/>
            <c:spPr>
              <a:solidFill>
                <a:srgbClr val="336600"/>
              </a:solidFill>
            </c:spPr>
          </c:dPt>
          <c:dPt>
            <c:idx val="10"/>
            <c:bubble3D val="0"/>
            <c:spPr>
              <a:solidFill>
                <a:srgbClr val="66FF99"/>
              </a:solidFill>
            </c:spPr>
          </c:dPt>
          <c:dPt>
            <c:idx val="11"/>
            <c:bubble3D val="0"/>
            <c:spPr>
              <a:solidFill>
                <a:srgbClr val="339966"/>
              </a:solidFill>
            </c:spPr>
          </c:dPt>
          <c:dPt>
            <c:idx val="1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List3!$I$111:$I$123</c:f>
              <c:strCache>
                <c:ptCount val="13"/>
                <c:pt idx="0">
                  <c:v>příprava</c:v>
                </c:pt>
                <c:pt idx="1">
                  <c:v>setkávání rodin</c:v>
                </c:pt>
                <c:pt idx="2">
                  <c:v>vývoj dítěte</c:v>
                </c:pt>
                <c:pt idx="3">
                  <c:v>doprovázení</c:v>
                </c:pt>
                <c:pt idx="4">
                  <c:v>dětský domov</c:v>
                </c:pt>
                <c:pt idx="5">
                  <c:v>setkávání dítěte s náhr. rodinou</c:v>
                </c:pt>
                <c:pt idx="6">
                  <c:v>zdravotní postižení</c:v>
                </c:pt>
                <c:pt idx="7">
                  <c:v>dobrovolníci</c:v>
                </c:pt>
                <c:pt idx="8">
                  <c:v>jiné etnikum</c:v>
                </c:pt>
                <c:pt idx="9">
                  <c:v>kontakt biologická rodina</c:v>
                </c:pt>
                <c:pt idx="10">
                  <c:v>pěstouni na přechodnou dobu</c:v>
                </c:pt>
                <c:pt idx="11">
                  <c:v>respitní péče</c:v>
                </c:pt>
                <c:pt idx="12">
                  <c:v>jiné, všeobecné</c:v>
                </c:pt>
              </c:strCache>
            </c:strRef>
          </c:cat>
          <c:val>
            <c:numRef>
              <c:f>List3!$J$111:$J$123</c:f>
              <c:numCache>
                <c:formatCode>General</c:formatCode>
                <c:ptCount val="13"/>
                <c:pt idx="0">
                  <c:v>7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6763123359580054E-2"/>
          <c:y val="0.63720458263258106"/>
          <c:w val="0.88869597550306212"/>
          <c:h val="0.3427703435250489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26.2.2013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3063"/>
            <a:ext cx="7772400" cy="1957387"/>
          </a:xfrm>
        </p:spPr>
        <p:txBody>
          <a:bodyPr/>
          <a:lstStyle/>
          <a:p>
            <a:r>
              <a:rPr lang="cs-CZ" dirty="0" smtClean="0"/>
              <a:t>Středisko náhradní rodinné péče</a:t>
            </a:r>
            <a:br>
              <a:rPr lang="cs-CZ" dirty="0" smtClean="0"/>
            </a:br>
            <a:endParaRPr lang="cs-CZ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286125"/>
            <a:ext cx="8858250" cy="3071813"/>
          </a:xfrm>
        </p:spPr>
        <p:txBody>
          <a:bodyPr/>
          <a:lstStyle/>
          <a:p>
            <a:r>
              <a:rPr lang="cs-CZ" dirty="0" smtClean="0"/>
              <a:t>Používání metodik v neziskovém sektoru</a:t>
            </a:r>
          </a:p>
          <a:p>
            <a:r>
              <a:rPr lang="cs-CZ" dirty="0" smtClean="0"/>
              <a:t>- výsledky výzkumu</a:t>
            </a:r>
          </a:p>
          <a:p>
            <a:endParaRPr lang="cs-CZ" dirty="0" smtClean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Uveďte prosím název metodiky (popř. více metodik, pokud je používáte) a zda jde o metodiku vytvořenou Vaší organizací, nebo převzatou odjinud.</a:t>
            </a:r>
            <a:endParaRPr lang="cs-CZ" sz="1400" i="1" kern="0" dirty="0" smtClean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701682"/>
              </p:ext>
            </p:extLst>
          </p:nvPr>
        </p:nvGraphicFramePr>
        <p:xfrm>
          <a:off x="179512" y="2420888"/>
          <a:ext cx="4572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787828"/>
              </p:ext>
            </p:extLst>
          </p:nvPr>
        </p:nvGraphicFramePr>
        <p:xfrm>
          <a:off x="4788024" y="2708920"/>
          <a:ext cx="4323061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380726" y="2082334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Oblasti pokryté metodikami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56621" y="2082334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Podíl vlastních a převzatých metodik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552361" y="5078738"/>
            <a:ext cx="3304494" cy="52322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Celkem bylo uvedeno 43 metodik, </a:t>
            </a:r>
          </a:p>
          <a:p>
            <a:r>
              <a:rPr lang="pl-PL" sz="1400" dirty="0" smtClean="0"/>
              <a:t>z toho 11 metodik SNRP.</a:t>
            </a:r>
            <a:endParaRPr lang="cs-CZ" sz="1400" dirty="0"/>
          </a:p>
        </p:txBody>
      </p:sp>
      <p:sp>
        <p:nvSpPr>
          <p:cNvPr id="13" name="Šipka doprava se zářezem 12"/>
          <p:cNvSpPr/>
          <p:nvPr/>
        </p:nvSpPr>
        <p:spPr>
          <a:xfrm>
            <a:off x="3882254" y="3501008"/>
            <a:ext cx="792088" cy="432048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46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Jsou Vaše metodiky veřejně dostupné, nebo jsou k dispozici pouze pracovníkům Vaší organizace</a:t>
            </a:r>
            <a:r>
              <a:rPr lang="cs-CZ" sz="1400" i="1" kern="0" dirty="0" smtClean="0"/>
              <a:t>?</a:t>
            </a:r>
          </a:p>
          <a:p>
            <a:pPr algn="ctr">
              <a:buFontTx/>
              <a:buNone/>
              <a:defRPr/>
            </a:pPr>
            <a:r>
              <a:rPr lang="cs-CZ" sz="1400" i="1" kern="0" dirty="0"/>
              <a:t>Souhlasila by Vaše organizace s poskytnutím metodik ostatním neziskovým </a:t>
            </a:r>
            <a:r>
              <a:rPr lang="cs-CZ" sz="1400" i="1" kern="0" dirty="0" smtClean="0"/>
              <a:t>organizacím?</a:t>
            </a: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060537"/>
              </p:ext>
            </p:extLst>
          </p:nvPr>
        </p:nvGraphicFramePr>
        <p:xfrm>
          <a:off x="107504" y="2850559"/>
          <a:ext cx="45720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39552" y="2497806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Dostupnost metodik;</a:t>
            </a:r>
            <a:r>
              <a:rPr lang="cs-CZ" sz="1600" dirty="0" smtClean="0"/>
              <a:t> N=20</a:t>
            </a:r>
            <a:endParaRPr lang="cs-CZ" sz="1600" dirty="0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495731"/>
              </p:ext>
            </p:extLst>
          </p:nvPr>
        </p:nvGraphicFramePr>
        <p:xfrm>
          <a:off x="4464496" y="2860323"/>
          <a:ext cx="45720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5220072" y="249289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Ochota poskytnout metodiky;</a:t>
            </a:r>
            <a:r>
              <a:rPr lang="cs-CZ" sz="1600" dirty="0" smtClean="0"/>
              <a:t> N=20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70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Bookman Old Style" pitchFamily="18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Bookman Old Style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349500"/>
            <a:ext cx="6192838" cy="2303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latin typeface="Bookman Old Style" pitchFamily="18" charset="0"/>
              </a:rPr>
              <a:t>Středisko náhradní rodinné péče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latin typeface="Bookman Old Style" pitchFamily="18" charset="0"/>
              </a:rPr>
              <a:t>Adresa:Jelení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latin typeface="Bookman Old Style" pitchFamily="18" charset="0"/>
              </a:rPr>
              <a:t>Tel/fax: 233 355 309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latin typeface="Bookman Old Style" pitchFamily="18" charset="0"/>
              </a:rPr>
              <a:t>Tel: 233356701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latin typeface="Bookman Old Style" pitchFamily="18" charset="0"/>
              </a:rPr>
              <a:t>E-mail: </a:t>
            </a:r>
            <a:r>
              <a:rPr lang="cs-CZ" sz="2800" smtClean="0">
                <a:latin typeface="Bookman Old Style" pitchFamily="18" charset="0"/>
                <a:hlinkClick r:id="rId2"/>
              </a:rPr>
              <a:t>info@nahradnirodina.cz</a:t>
            </a:r>
            <a:endParaRPr lang="cs-CZ" sz="280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smtClean="0">
                <a:latin typeface="Bookman Old Style" pitchFamily="18" charset="0"/>
              </a:rPr>
              <a:t>Web: </a:t>
            </a:r>
            <a:r>
              <a:rPr lang="cs-CZ" sz="2800" smtClean="0">
                <a:latin typeface="Bookman Old Style" pitchFamily="18" charset="0"/>
                <a:hlinkClick r:id="rId3"/>
              </a:rPr>
              <a:t>www.nahradnirodina.cz</a:t>
            </a:r>
            <a:endParaRPr lang="cs-CZ" sz="28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357313"/>
            <a:ext cx="8569325" cy="50720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2000" b="1" dirty="0" smtClean="0"/>
              <a:t>Stručné shrnutí výzkumu</a:t>
            </a:r>
            <a:endParaRPr lang="cs-CZ" sz="2000" dirty="0" smtClean="0"/>
          </a:p>
          <a:p>
            <a:pPr>
              <a:buFontTx/>
              <a:buNone/>
              <a:defRPr/>
            </a:pPr>
            <a:endParaRPr lang="cs-CZ" sz="1000" dirty="0" smtClean="0"/>
          </a:p>
          <a:p>
            <a:pPr marL="628650">
              <a:defRPr/>
            </a:pPr>
            <a:r>
              <a:rPr lang="cs-CZ" sz="1800" dirty="0" smtClean="0"/>
              <a:t>Neziskové organizace v adresáři SNRP  </a:t>
            </a:r>
          </a:p>
          <a:p>
            <a:pPr marL="628650">
              <a:defRPr/>
            </a:pPr>
            <a:r>
              <a:rPr lang="cs-CZ" sz="1800" dirty="0" smtClean="0"/>
              <a:t>Online dotazník</a:t>
            </a:r>
          </a:p>
          <a:p>
            <a:pPr marL="628650">
              <a:defRPr/>
            </a:pPr>
            <a:r>
              <a:rPr lang="cs-CZ" sz="1800" dirty="0" smtClean="0"/>
              <a:t>Termín: od 19. 12. 2012 do 30. 1. 2013</a:t>
            </a:r>
          </a:p>
          <a:p>
            <a:pPr marL="628650">
              <a:defRPr/>
            </a:pPr>
            <a:r>
              <a:rPr lang="cs-CZ" sz="1800" dirty="0" smtClean="0"/>
              <a:t>Odpovědělo 41 organizací</a:t>
            </a:r>
          </a:p>
          <a:p>
            <a:pPr>
              <a:buFontTx/>
              <a:buNone/>
              <a:defRPr/>
            </a:pPr>
            <a:endParaRPr lang="cs-CZ" sz="1000" b="1" dirty="0" smtClean="0"/>
          </a:p>
          <a:p>
            <a:pPr>
              <a:buFontTx/>
              <a:buNone/>
              <a:defRPr/>
            </a:pPr>
            <a:r>
              <a:rPr lang="cs-CZ" sz="2000" b="1" dirty="0" smtClean="0"/>
              <a:t>Cíl výzkumu</a:t>
            </a:r>
          </a:p>
          <a:p>
            <a:pPr>
              <a:buFontTx/>
              <a:buNone/>
              <a:defRPr/>
            </a:pPr>
            <a:endParaRPr lang="cs-CZ" sz="1000" b="1" dirty="0" smtClean="0"/>
          </a:p>
          <a:p>
            <a:pPr marL="628650">
              <a:defRPr/>
            </a:pPr>
            <a:r>
              <a:rPr lang="cs-CZ" sz="1800" dirty="0" smtClean="0"/>
              <a:t>Zjistit míru používání metodik v neziskových organizacích a oblasti, které metodiky zahrnují</a:t>
            </a:r>
            <a:endParaRPr lang="cs-CZ" sz="1800" dirty="0"/>
          </a:p>
          <a:p>
            <a:pPr>
              <a:buFontTx/>
              <a:buNone/>
              <a:defRPr/>
            </a:pPr>
            <a:endParaRPr lang="cs-CZ" sz="2000" b="1" dirty="0"/>
          </a:p>
          <a:p>
            <a:pPr>
              <a:buFontTx/>
              <a:buNone/>
              <a:defRPr/>
            </a:pPr>
            <a:endParaRPr lang="cs-CZ" sz="1600" dirty="0" smtClean="0"/>
          </a:p>
          <a:p>
            <a:pPr>
              <a:defRPr/>
            </a:pPr>
            <a:endParaRPr lang="cs-CZ" sz="2000" dirty="0" smtClean="0"/>
          </a:p>
          <a:p>
            <a:pPr>
              <a:lnSpc>
                <a:spcPct val="80000"/>
              </a:lnSpc>
              <a:defRPr/>
            </a:pPr>
            <a:endParaRPr lang="cs-CZ" sz="2000" dirty="0" smtClean="0"/>
          </a:p>
        </p:txBody>
      </p:sp>
      <p:sp>
        <p:nvSpPr>
          <p:cNvPr id="4100" name="Text Box 51"/>
          <p:cNvSpPr txBox="1">
            <a:spLocks noChangeArrowheads="1"/>
          </p:cNvSpPr>
          <p:nvPr/>
        </p:nvSpPr>
        <p:spPr bwMode="auto">
          <a:xfrm>
            <a:off x="285750" y="3929063"/>
            <a:ext cx="8713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/>
              <a:t/>
            </a:r>
            <a:br>
              <a:rPr lang="cs-CZ"/>
            </a:br>
            <a:endParaRPr lang="cs-CZ"/>
          </a:p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 smtClean="0"/>
              <a:t>Používá Vaše organizace ke své práci nějakou psanou metodiku?</a:t>
            </a:r>
          </a:p>
          <a:p>
            <a:pPr algn="ctr">
              <a:buFontTx/>
              <a:buNone/>
              <a:defRPr/>
            </a:pPr>
            <a:r>
              <a:rPr lang="cs-CZ" sz="1400" i="1" kern="0" dirty="0" smtClean="0"/>
              <a:t>Jaké </a:t>
            </a:r>
            <a:r>
              <a:rPr lang="cs-CZ" sz="1400" i="1" kern="0" dirty="0"/>
              <a:t>služby metodika, nebo metodiky Vaší organizace pokrývají?</a:t>
            </a:r>
            <a:endParaRPr lang="cs-CZ" sz="1400" i="1" kern="0" dirty="0" smtClean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688206"/>
              </p:ext>
            </p:extLst>
          </p:nvPr>
        </p:nvGraphicFramePr>
        <p:xfrm>
          <a:off x="287530" y="2996952"/>
          <a:ext cx="357760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687063"/>
              </p:ext>
            </p:extLst>
          </p:nvPr>
        </p:nvGraphicFramePr>
        <p:xfrm>
          <a:off x="4211960" y="2708920"/>
          <a:ext cx="4788911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683568" y="247275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Používání metodiky;</a:t>
            </a:r>
            <a:r>
              <a:rPr lang="cs-CZ" sz="1600" dirty="0" smtClean="0"/>
              <a:t> N=41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148064" y="2466124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Služby pokryté metodikami;</a:t>
            </a:r>
            <a:r>
              <a:rPr lang="cs-CZ" sz="1600" dirty="0" smtClean="0"/>
              <a:t> N=30</a:t>
            </a:r>
            <a:endParaRPr lang="cs-CZ" sz="1600" dirty="0"/>
          </a:p>
        </p:txBody>
      </p:sp>
      <p:sp>
        <p:nvSpPr>
          <p:cNvPr id="3" name="Šipka doprava se zářezem 2"/>
          <p:cNvSpPr/>
          <p:nvPr/>
        </p:nvSpPr>
        <p:spPr>
          <a:xfrm>
            <a:off x="3486210" y="3717032"/>
            <a:ext cx="792088" cy="432048"/>
          </a:xfrm>
          <a:prstGeom prst="notch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Uvedl/a jste, že metodika pokrývá služby </a:t>
            </a:r>
            <a:r>
              <a:rPr lang="cs-CZ" sz="1400" i="1" kern="0" dirty="0" smtClean="0"/>
              <a:t>během náhradní rodinné péče, </a:t>
            </a:r>
            <a:r>
              <a:rPr lang="cs-CZ" sz="1400" i="1" kern="0" dirty="0"/>
              <a:t>které konkrétně.</a:t>
            </a:r>
          </a:p>
          <a:p>
            <a:pPr algn="ctr">
              <a:buFontTx/>
              <a:buNone/>
              <a:defRPr/>
            </a:pPr>
            <a:r>
              <a:rPr lang="cs-CZ" sz="1400" i="1" kern="0" dirty="0"/>
              <a:t>Vyberte prosím všechny odpovídající možnosti.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11760" y="227687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Služby během náhradní rodinné péče;</a:t>
            </a:r>
            <a:r>
              <a:rPr lang="cs-CZ" sz="1600" dirty="0" smtClean="0"/>
              <a:t> </a:t>
            </a:r>
            <a:r>
              <a:rPr lang="cs-CZ" sz="1600" dirty="0" smtClean="0"/>
              <a:t>N=20</a:t>
            </a:r>
            <a:endParaRPr lang="cs-CZ" sz="1600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173547"/>
              </p:ext>
            </p:extLst>
          </p:nvPr>
        </p:nvGraphicFramePr>
        <p:xfrm>
          <a:off x="107504" y="2446149"/>
          <a:ext cx="8659151" cy="400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85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Uvedl/a jste, že metodika pokrývá služby </a:t>
            </a:r>
            <a:r>
              <a:rPr lang="cs-CZ" sz="1400" i="1" kern="0" dirty="0" smtClean="0"/>
              <a:t>pro děti </a:t>
            </a:r>
            <a:r>
              <a:rPr lang="cs-CZ" sz="1400" i="1" kern="0" dirty="0"/>
              <a:t>v NRP, které konkrétně.</a:t>
            </a:r>
          </a:p>
          <a:p>
            <a:pPr algn="ctr">
              <a:buFontTx/>
              <a:buNone/>
              <a:defRPr/>
            </a:pPr>
            <a:r>
              <a:rPr lang="cs-CZ" sz="1400" i="1" kern="0" dirty="0"/>
              <a:t>Vyberte prosím všechny odpovídající možnosti.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11760" y="227687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Služby </a:t>
            </a:r>
            <a:r>
              <a:rPr lang="en-US" sz="1600" b="1" dirty="0" smtClean="0"/>
              <a:t>pro </a:t>
            </a:r>
            <a:r>
              <a:rPr lang="en-US" sz="1600" b="1" dirty="0" err="1" smtClean="0"/>
              <a:t>děti</a:t>
            </a:r>
            <a:r>
              <a:rPr lang="en-US" sz="1600" b="1" dirty="0" smtClean="0"/>
              <a:t> v NRP</a:t>
            </a:r>
            <a:r>
              <a:rPr lang="cs-CZ" sz="1600" b="1" dirty="0" smtClean="0"/>
              <a:t>;</a:t>
            </a:r>
            <a:r>
              <a:rPr lang="cs-CZ" sz="1600" dirty="0" smtClean="0"/>
              <a:t> </a:t>
            </a:r>
            <a:r>
              <a:rPr lang="cs-CZ" sz="1600" dirty="0" smtClean="0"/>
              <a:t>N=20</a:t>
            </a:r>
            <a:endParaRPr lang="cs-CZ" sz="1600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89665"/>
              </p:ext>
            </p:extLst>
          </p:nvPr>
        </p:nvGraphicFramePr>
        <p:xfrm>
          <a:off x="467544" y="2708920"/>
          <a:ext cx="78488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34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Uvedl/a jste, že metodika pokrývá služby </a:t>
            </a:r>
            <a:r>
              <a:rPr lang="cs-CZ" sz="1400" i="1" kern="0" dirty="0" smtClean="0"/>
              <a:t>před přijetím dítěte do rodiny, </a:t>
            </a:r>
            <a:r>
              <a:rPr lang="cs-CZ" sz="1400" i="1" kern="0" dirty="0"/>
              <a:t>které konkrétně.</a:t>
            </a:r>
          </a:p>
          <a:p>
            <a:pPr algn="ctr">
              <a:buFontTx/>
              <a:buNone/>
              <a:defRPr/>
            </a:pPr>
            <a:r>
              <a:rPr lang="cs-CZ" sz="1400" i="1" kern="0" dirty="0"/>
              <a:t>Vyberte prosím všechny odpovídající možnosti.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411760" y="227687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Služby před přijetím dítěte do rodiny;</a:t>
            </a:r>
            <a:r>
              <a:rPr lang="cs-CZ" sz="1600" dirty="0" smtClean="0"/>
              <a:t> </a:t>
            </a:r>
            <a:r>
              <a:rPr lang="cs-CZ" sz="1600" dirty="0" smtClean="0"/>
              <a:t>N=16</a:t>
            </a:r>
            <a:endParaRPr lang="cs-CZ" sz="1600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194321"/>
              </p:ext>
            </p:extLst>
          </p:nvPr>
        </p:nvGraphicFramePr>
        <p:xfrm>
          <a:off x="1023773" y="2780928"/>
          <a:ext cx="7096837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48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Uvedl/a jste, že metodika pokrývá služby </a:t>
            </a:r>
            <a:r>
              <a:rPr lang="cs-CZ" sz="1400" i="1" kern="0" dirty="0" smtClean="0"/>
              <a:t>během a těsně po přijetí dítěte do rodiny, </a:t>
            </a:r>
            <a:r>
              <a:rPr lang="cs-CZ" sz="1400" i="1" kern="0" dirty="0"/>
              <a:t>které konkrétně.</a:t>
            </a:r>
          </a:p>
          <a:p>
            <a:pPr algn="ctr">
              <a:buFontTx/>
              <a:buNone/>
              <a:defRPr/>
            </a:pPr>
            <a:r>
              <a:rPr lang="cs-CZ" sz="1400" i="1" kern="0" dirty="0"/>
              <a:t>Vyberte prosím všechny odpovídající možnosti.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59632" y="2276872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Služby během přijetí dítěte a těsně po přijetí dítěte do rodiny;</a:t>
            </a:r>
            <a:r>
              <a:rPr lang="cs-CZ" sz="1600" dirty="0" smtClean="0"/>
              <a:t> </a:t>
            </a:r>
            <a:r>
              <a:rPr lang="cs-CZ" sz="1600" dirty="0" smtClean="0"/>
              <a:t>N=15</a:t>
            </a:r>
            <a:endParaRPr lang="cs-CZ" sz="1600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632970"/>
              </p:ext>
            </p:extLst>
          </p:nvPr>
        </p:nvGraphicFramePr>
        <p:xfrm>
          <a:off x="683568" y="2924944"/>
          <a:ext cx="78488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85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Uvedl/a jste, že metodika pokrývá služby </a:t>
            </a:r>
            <a:r>
              <a:rPr lang="cs-CZ" sz="1400" i="1" kern="0" dirty="0" smtClean="0"/>
              <a:t>během odchodu dítěte z rodiny, </a:t>
            </a:r>
            <a:r>
              <a:rPr lang="cs-CZ" sz="1400" i="1" kern="0" dirty="0"/>
              <a:t>které konkrétně.</a:t>
            </a:r>
          </a:p>
          <a:p>
            <a:pPr algn="ctr">
              <a:buFontTx/>
              <a:buNone/>
              <a:defRPr/>
            </a:pPr>
            <a:r>
              <a:rPr lang="cs-CZ" sz="1400" i="1" kern="0" dirty="0"/>
              <a:t>Vyberte prosím všechny odpovídající možnosti.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649583"/>
              </p:ext>
            </p:extLst>
          </p:nvPr>
        </p:nvGraphicFramePr>
        <p:xfrm>
          <a:off x="1043608" y="2996952"/>
          <a:ext cx="6848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11760" y="2276872"/>
            <a:ext cx="4536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Služby během odchodu dítěte z rodiny</a:t>
            </a:r>
            <a:r>
              <a:rPr lang="cs-CZ" sz="1600" b="1" dirty="0" smtClean="0"/>
              <a:t>;</a:t>
            </a:r>
            <a:r>
              <a:rPr lang="cs-CZ" sz="1600" dirty="0" smtClean="0"/>
              <a:t> N=8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685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  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7530" y="1196753"/>
            <a:ext cx="8569325" cy="576064"/>
          </a:xfrm>
          <a:prstGeom prst="rect">
            <a:avLst/>
          </a:prstGeom>
          <a:noFill/>
          <a:ln w="31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cs-CZ" sz="1400" i="1" kern="0" dirty="0"/>
              <a:t>Uvedl/a jste, že metodika pokrývá </a:t>
            </a:r>
            <a:r>
              <a:rPr lang="cs-CZ" sz="1400" i="1" kern="0" dirty="0" smtClean="0"/>
              <a:t>služby </a:t>
            </a:r>
            <a:r>
              <a:rPr lang="cs-CZ" sz="1400" i="1" kern="0" dirty="0"/>
              <a:t>pro biologické rodiny dětí v </a:t>
            </a:r>
            <a:r>
              <a:rPr lang="cs-CZ" sz="1400" i="1" kern="0" dirty="0" smtClean="0"/>
              <a:t>NRP, </a:t>
            </a:r>
            <a:r>
              <a:rPr lang="cs-CZ" sz="1400" i="1" kern="0" dirty="0"/>
              <a:t>které konkrétně.</a:t>
            </a:r>
          </a:p>
          <a:p>
            <a:pPr algn="ctr">
              <a:buFontTx/>
              <a:buNone/>
              <a:defRPr/>
            </a:pPr>
            <a:r>
              <a:rPr lang="cs-CZ" sz="1400" i="1" kern="0" dirty="0" smtClean="0"/>
              <a:t>Vyberte </a:t>
            </a:r>
            <a:r>
              <a:rPr lang="cs-CZ" sz="1400" i="1" kern="0" dirty="0"/>
              <a:t>prosím všechny odpovídající </a:t>
            </a:r>
            <a:r>
              <a:rPr lang="cs-CZ" sz="1400" i="1" kern="0" dirty="0" smtClean="0"/>
              <a:t>možnosti.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281815"/>
              </p:ext>
            </p:extLst>
          </p:nvPr>
        </p:nvGraphicFramePr>
        <p:xfrm>
          <a:off x="1147954" y="2780928"/>
          <a:ext cx="6848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11760" y="2276872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Služby pro biologické rodiny dětí v NRP</a:t>
            </a:r>
            <a:r>
              <a:rPr lang="cs-CZ" sz="1600" b="1" dirty="0" smtClean="0"/>
              <a:t>;</a:t>
            </a:r>
            <a:r>
              <a:rPr lang="cs-CZ" sz="1600" dirty="0" smtClean="0"/>
              <a:t> N=8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8399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1579</TotalTime>
  <Words>530</Words>
  <Application>Microsoft Office PowerPoint</Application>
  <PresentationFormat>Předvádění na obrazovce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 SNRP</vt:lpstr>
      <vt:lpstr>Středisko náhradní rodinné péče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SNRP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Ondrej Novak</cp:lastModifiedBy>
  <cp:revision>115</cp:revision>
  <dcterms:created xsi:type="dcterms:W3CDTF">2006-11-29T12:46:55Z</dcterms:created>
  <dcterms:modified xsi:type="dcterms:W3CDTF">2013-02-26T21:49:25Z</dcterms:modified>
</cp:coreProperties>
</file>